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14"/>
  </p:notesMasterIdLst>
  <p:sldIdLst>
    <p:sldId id="273" r:id="rId2"/>
    <p:sldId id="293" r:id="rId3"/>
    <p:sldId id="301" r:id="rId4"/>
    <p:sldId id="305" r:id="rId5"/>
    <p:sldId id="294" r:id="rId6"/>
    <p:sldId id="295" r:id="rId7"/>
    <p:sldId id="297" r:id="rId8"/>
    <p:sldId id="298" r:id="rId9"/>
    <p:sldId id="299" r:id="rId10"/>
    <p:sldId id="300" r:id="rId11"/>
    <p:sldId id="306" r:id="rId12"/>
    <p:sldId id="307" r:id="rId13"/>
  </p:sldIdLst>
  <p:sldSz cx="9144000" cy="6858000" type="screen4x3"/>
  <p:notesSz cx="6669088" cy="9926638"/>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713" autoAdjust="0"/>
  </p:normalViewPr>
  <p:slideViewPr>
    <p:cSldViewPr>
      <p:cViewPr varScale="1">
        <p:scale>
          <a:sx n="110" d="100"/>
          <a:sy n="110" d="100"/>
        </p:scale>
        <p:origin x="-1644" y="-78"/>
      </p:cViewPr>
      <p:guideLst>
        <p:guide orient="horz" pos="2160"/>
        <p:guide pos="2880"/>
      </p:guideLst>
    </p:cSldViewPr>
  </p:slideViewPr>
  <p:outlineViewPr>
    <p:cViewPr>
      <p:scale>
        <a:sx n="33" d="100"/>
        <a:sy n="33" d="100"/>
      </p:scale>
      <p:origin x="18" y="115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08D98DC4-0FD8-40F2-BC3B-2B27EFAD2717}" type="datetimeFigureOut">
              <a:rPr lang="el-GR" smtClean="0"/>
              <a:pPr/>
              <a:t>15/4/2014</a:t>
            </a:fld>
            <a:endParaRPr lang="el-GR"/>
          </a:p>
        </p:txBody>
      </p:sp>
      <p:sp>
        <p:nvSpPr>
          <p:cNvPr id="4" name="3 - Θέση εικόνας διαφάνειας"/>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90C76F40-5F4E-4C51-84D2-97B1086A8EA2}"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sp>
        <p:nvSpPr>
          <p:cNvPr id="10" name="9 - Ορθογώνιο τρίγωνο"/>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 Τίτλος"/>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l-GR" smtClean="0"/>
              <a:t>Kλικ για επεξεργασία του τίτλου</a:t>
            </a:r>
            <a:endParaRPr kumimoji="0" lang="en-US"/>
          </a:p>
        </p:txBody>
      </p:sp>
      <p:sp>
        <p:nvSpPr>
          <p:cNvPr id="17" name="16 - Υπότιτλος"/>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l-GR" smtClean="0"/>
              <a:t>Κάντε κλικ για να επεξεργαστείτε τον υπότιτλο του υποδείγματος</a:t>
            </a:r>
            <a:endParaRPr kumimoji="0" lang="en-US"/>
          </a:p>
        </p:txBody>
      </p:sp>
      <p:grpSp>
        <p:nvGrpSpPr>
          <p:cNvPr id="2" name="1 - Ομάδα"/>
          <p:cNvGrpSpPr/>
          <p:nvPr/>
        </p:nvGrpSpPr>
        <p:grpSpPr>
          <a:xfrm>
            <a:off x="-3765" y="4953000"/>
            <a:ext cx="9147765" cy="1912088"/>
            <a:chOff x="-3765" y="4832896"/>
            <a:chExt cx="9147765" cy="2032192"/>
          </a:xfrm>
        </p:grpSpPr>
        <p:sp>
          <p:nvSpPr>
            <p:cNvPr id="7" name="6 - Ελεύθερη σχεδίαση"/>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 Ελεύθερη σχεδίαση"/>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 Ελεύθερη σχεδίαση"/>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 Ευθεία γραμμή σύνδεσης"/>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 Θέση ημερομηνίας"/>
          <p:cNvSpPr>
            <a:spLocks noGrp="1"/>
          </p:cNvSpPr>
          <p:nvPr>
            <p:ph type="dt" sz="half" idx="10"/>
          </p:nvPr>
        </p:nvSpPr>
        <p:spPr/>
        <p:txBody>
          <a:bodyPr/>
          <a:lstStyle>
            <a:lvl1pPr>
              <a:defRPr>
                <a:solidFill>
                  <a:srgbClr val="FFFFFF"/>
                </a:solidFill>
              </a:defRPr>
            </a:lvl1pPr>
            <a:extLst/>
          </a:lstStyle>
          <a:p>
            <a:fld id="{86C0B218-AE5D-45E4-996D-4740329186D5}" type="datetime1">
              <a:rPr lang="el-GR" smtClean="0"/>
              <a:pPr/>
              <a:t>15/4/2014</a:t>
            </a:fld>
            <a:endParaRPr lang="el-GR"/>
          </a:p>
        </p:txBody>
      </p:sp>
      <p:sp>
        <p:nvSpPr>
          <p:cNvPr id="19" name="18 - Θέση υποσέλιδου"/>
          <p:cNvSpPr>
            <a:spLocks noGrp="1"/>
          </p:cNvSpPr>
          <p:nvPr>
            <p:ph type="ftr" sz="quarter" idx="11"/>
          </p:nvPr>
        </p:nvSpPr>
        <p:spPr/>
        <p:txBody>
          <a:bodyPr/>
          <a:lstStyle>
            <a:lvl1pPr>
              <a:defRPr>
                <a:solidFill>
                  <a:schemeClr val="accent1">
                    <a:tint val="20000"/>
                  </a:schemeClr>
                </a:solidFill>
              </a:defRPr>
            </a:lvl1pPr>
            <a:extLst/>
          </a:lstStyle>
          <a:p>
            <a:endParaRPr lang="el-GR"/>
          </a:p>
        </p:txBody>
      </p:sp>
      <p:sp>
        <p:nvSpPr>
          <p:cNvPr id="27" name="26 - Θέση αριθμού διαφάνειας"/>
          <p:cNvSpPr>
            <a:spLocks noGrp="1"/>
          </p:cNvSpPr>
          <p:nvPr>
            <p:ph type="sldNum" sz="quarter" idx="12"/>
          </p:nvPr>
        </p:nvSpPr>
        <p:spPr/>
        <p:txBody>
          <a:bodyPr/>
          <a:lstStyle>
            <a:lvl1pPr>
              <a:defRPr>
                <a:solidFill>
                  <a:srgbClr val="FFFFFF"/>
                </a:solidFill>
              </a:defRPr>
            </a:lvl1pPr>
            <a:extLst/>
          </a:lstStyle>
          <a:p>
            <a:fld id="{D3F1D1C4-C2D9-4231-9FB2-B2D9D97AA41D}" type="slidenum">
              <a:rPr lang="el-GR" smtClean="0"/>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1481329"/>
            <a:ext cx="8229600" cy="4386071"/>
          </a:xfrm>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0F7F73E0-B38A-45B8-8F97-999AEC9B756D}" type="datetime1">
              <a:rPr lang="el-GR" smtClean="0"/>
              <a:pPr/>
              <a:t>15/4/2014</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844013" y="274640"/>
            <a:ext cx="1777470" cy="5592761"/>
          </a:xfrm>
        </p:spPr>
        <p:txBody>
          <a:bodyPr vert="eaVert"/>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274641"/>
            <a:ext cx="6324600" cy="5592760"/>
          </a:xfrm>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AC57228C-9F72-46DD-8600-EDC52642B726}" type="datetime1">
              <a:rPr lang="el-GR" smtClean="0"/>
              <a:pPr/>
              <a:t>15/4/2014</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p:txBody>
          <a:bodyPr/>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ABD7D806-5D42-48F4-9261-7CA2043A70CA}" type="datetime1">
              <a:rPr lang="el-GR" smtClean="0"/>
              <a:pPr/>
              <a:t>15/4/2014</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
        <p:nvSpPr>
          <p:cNvPr id="7" name="6 - Τίτλος"/>
          <p:cNvSpPr>
            <a:spLocks noGrp="1"/>
          </p:cNvSpPr>
          <p:nvPr>
            <p:ph type="title"/>
          </p:nvPr>
        </p:nvSpPr>
        <p:spPr/>
        <p:txBody>
          <a:bodyPr rtlCol="0"/>
          <a:lstStyle>
            <a:extLst/>
          </a:lstStyle>
          <a:p>
            <a:r>
              <a:rPr kumimoji="0" lang="el-GR" smtClean="0"/>
              <a:t>Kλικ για επεξεργασία του τίτλου</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extLst/>
          </a:lstStyle>
          <a:p>
            <a:fld id="{EB2973D0-D8FA-44BA-9492-11AD801F69EB}" type="datetime1">
              <a:rPr lang="el-GR" smtClean="0"/>
              <a:pPr/>
              <a:t>15/4/2014</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
        <p:nvSpPr>
          <p:cNvPr id="7" name="6 - Διάσημα"/>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 Διάσημα"/>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3" name="2 - Θέση περιεχομένου"/>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E9C7EF51-5677-42EB-9DAD-1F210D69CC78}" type="datetime1">
              <a:rPr lang="el-GR" smtClean="0"/>
              <a:pPr/>
              <a:t>15/4/2014</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
        <p:nvSpPr>
          <p:cNvPr id="8" name="7 - Τίτλος"/>
          <p:cNvSpPr>
            <a:spLocks noGrp="1"/>
          </p:cNvSpPr>
          <p:nvPr>
            <p:ph type="title"/>
          </p:nvPr>
        </p:nvSpPr>
        <p:spPr/>
        <p:txBody>
          <a:bodyPr rtlCol="0"/>
          <a:lstStyle>
            <a:extLst/>
          </a:lstStyle>
          <a:p>
            <a:r>
              <a:rPr kumimoji="0" lang="el-GR" smtClean="0"/>
              <a:t>Kλικ για επεξεργασία του τίτλου</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8229600" cy="1143000"/>
          </a:xfrm>
        </p:spPr>
        <p:txBody>
          <a:bodyPr anchor="ctr"/>
          <a:lstStyle>
            <a:lvl1pPr>
              <a:defRPr/>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extLst/>
          </a:lstStyle>
          <a:p>
            <a:fld id="{A0B05076-B259-4A86-B018-086D2292FAAA}" type="datetime1">
              <a:rPr lang="el-GR" smtClean="0"/>
              <a:pPr/>
              <a:t>15/4/2014</a:t>
            </a:fld>
            <a:endParaRPr lang="el-GR"/>
          </a:p>
        </p:txBody>
      </p:sp>
      <p:sp>
        <p:nvSpPr>
          <p:cNvPr id="8" name="7 - Θέση υποσέλιδου"/>
          <p:cNvSpPr>
            <a:spLocks noGrp="1"/>
          </p:cNvSpPr>
          <p:nvPr>
            <p:ph type="ftr" sz="quarter" idx="11"/>
          </p:nvPr>
        </p:nvSpPr>
        <p:spPr/>
        <p:txBody>
          <a:bodyPr/>
          <a:lstStyle>
            <a:extLst/>
          </a:lstStyle>
          <a:p>
            <a:endParaRPr lang="el-GR"/>
          </a:p>
        </p:txBody>
      </p:sp>
      <p:sp>
        <p:nvSpPr>
          <p:cNvPr id="9" name="8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3" name="2 - Θέση ημερομηνίας"/>
          <p:cNvSpPr>
            <a:spLocks noGrp="1"/>
          </p:cNvSpPr>
          <p:nvPr>
            <p:ph type="dt" sz="half" idx="10"/>
          </p:nvPr>
        </p:nvSpPr>
        <p:spPr/>
        <p:txBody>
          <a:bodyPr/>
          <a:lstStyle>
            <a:extLst/>
          </a:lstStyle>
          <a:p>
            <a:fld id="{3A1A0D95-CE25-4037-ABAE-32F38EFFC08B}" type="datetime1">
              <a:rPr lang="el-GR" smtClean="0"/>
              <a:pPr/>
              <a:t>15/4/2014</a:t>
            </a:fld>
            <a:endParaRPr lang="el-GR"/>
          </a:p>
        </p:txBody>
      </p:sp>
      <p:sp>
        <p:nvSpPr>
          <p:cNvPr id="4" name="3 - Θέση υποσέλιδου"/>
          <p:cNvSpPr>
            <a:spLocks noGrp="1"/>
          </p:cNvSpPr>
          <p:nvPr>
            <p:ph type="ftr" sz="quarter" idx="11"/>
          </p:nvPr>
        </p:nvSpPr>
        <p:spPr/>
        <p:txBody>
          <a:bodyPr/>
          <a:lstStyle>
            <a:extLst/>
          </a:lstStyle>
          <a:p>
            <a:endParaRPr lang="el-GR"/>
          </a:p>
        </p:txBody>
      </p:sp>
      <p:sp>
        <p:nvSpPr>
          <p:cNvPr id="5" name="4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
        <p:nvSpPr>
          <p:cNvPr id="6" name="5 - Τίτλος"/>
          <p:cNvSpPr>
            <a:spLocks noGrp="1"/>
          </p:cNvSpPr>
          <p:nvPr>
            <p:ph type="title"/>
          </p:nvPr>
        </p:nvSpPr>
        <p:spPr/>
        <p:txBody>
          <a:bodyPr rtlCol="0"/>
          <a:lstStyle>
            <a:extLst/>
          </a:lstStyle>
          <a:p>
            <a:r>
              <a:rPr kumimoji="0" lang="el-GR" smtClean="0"/>
              <a:t>Kλικ για επεξεργασία του τίτλου</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extLst/>
          </a:lstStyle>
          <a:p>
            <a:fld id="{9F49A009-6AD4-4DE1-971B-85BB3684B1AF}" type="datetime1">
              <a:rPr lang="el-GR" smtClean="0"/>
              <a:pPr/>
              <a:t>15/4/2014</a:t>
            </a:fld>
            <a:endParaRPr lang="el-GR"/>
          </a:p>
        </p:txBody>
      </p:sp>
      <p:sp>
        <p:nvSpPr>
          <p:cNvPr id="3" name="2 - Θέση υποσέλιδου"/>
          <p:cNvSpPr>
            <a:spLocks noGrp="1"/>
          </p:cNvSpPr>
          <p:nvPr>
            <p:ph type="ftr" sz="quarter" idx="11"/>
          </p:nvPr>
        </p:nvSpPr>
        <p:spPr/>
        <p:txBody>
          <a:bodyPr/>
          <a:lstStyle>
            <a:extLst/>
          </a:lstStyle>
          <a:p>
            <a:endParaRPr lang="el-GR"/>
          </a:p>
        </p:txBody>
      </p:sp>
      <p:sp>
        <p:nvSpPr>
          <p:cNvPr id="4" name="3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a:xfrm>
            <a:off x="6727032" y="6407944"/>
            <a:ext cx="1920240" cy="365760"/>
          </a:xfrm>
        </p:spPr>
        <p:txBody>
          <a:bodyPr/>
          <a:lstStyle>
            <a:extLst/>
          </a:lstStyle>
          <a:p>
            <a:fld id="{A951429A-7466-4CC4-A88B-3AC81753D2FA}" type="datetime1">
              <a:rPr lang="el-GR" smtClean="0"/>
              <a:pPr/>
              <a:t>15/4/2014</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4" name="3 - Θέση κειμένου"/>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l-GR" smtClean="0"/>
              <a:t>Kλικ για επεξεργασία των στυλ του υποδείγματος</a:t>
            </a:r>
          </a:p>
        </p:txBody>
      </p:sp>
      <p:sp>
        <p:nvSpPr>
          <p:cNvPr id="3" name="2 - Θέση εικόνας"/>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l-GR" smtClean="0"/>
              <a:t>Κάντε κλικ στο εικονίδιο για να προσθέσετε μια εικόνα</a:t>
            </a:r>
            <a:endParaRPr kumimoji="0" lang="en-US" dirty="0"/>
          </a:p>
        </p:txBody>
      </p:sp>
      <p:sp>
        <p:nvSpPr>
          <p:cNvPr id="5" name="4 - Θέση ημερομηνίας"/>
          <p:cNvSpPr>
            <a:spLocks noGrp="1"/>
          </p:cNvSpPr>
          <p:nvPr>
            <p:ph type="dt" sz="half" idx="10"/>
          </p:nvPr>
        </p:nvSpPr>
        <p:spPr/>
        <p:txBody>
          <a:bodyPr/>
          <a:lstStyle>
            <a:lvl1pPr>
              <a:defRPr>
                <a:solidFill>
                  <a:schemeClr val="tx1"/>
                </a:solidFill>
              </a:defRPr>
            </a:lvl1pPr>
            <a:extLst/>
          </a:lstStyle>
          <a:p>
            <a:fld id="{D1E1CCFC-2572-4D24-9D62-F2413FDA0FC7}" type="datetime1">
              <a:rPr lang="el-GR" smtClean="0"/>
              <a:pPr/>
              <a:t>15/4/2014</a:t>
            </a:fld>
            <a:endParaRPr lang="el-GR"/>
          </a:p>
        </p:txBody>
      </p:sp>
      <p:sp>
        <p:nvSpPr>
          <p:cNvPr id="6" name="5 - Θέση υποσέλιδου"/>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l-GR"/>
          </a:p>
        </p:txBody>
      </p:sp>
      <p:sp>
        <p:nvSpPr>
          <p:cNvPr id="7" name="6 - Θέση αριθμού διαφάνειας"/>
          <p:cNvSpPr>
            <a:spLocks noGrp="1"/>
          </p:cNvSpPr>
          <p:nvPr>
            <p:ph type="sldNum" sz="quarter" idx="12"/>
          </p:nvPr>
        </p:nvSpPr>
        <p:spPr/>
        <p:txBody>
          <a:bodyPr/>
          <a:lstStyle>
            <a:lvl1pPr>
              <a:defRPr>
                <a:solidFill>
                  <a:schemeClr val="tx1"/>
                </a:solidFill>
              </a:defRPr>
            </a:lvl1pPr>
            <a:extLst/>
          </a:lstStyle>
          <a:p>
            <a:fld id="{D3F1D1C4-C2D9-4231-9FB2-B2D9D97AA41D}" type="slidenum">
              <a:rPr lang="el-GR" smtClean="0"/>
              <a:pPr/>
              <a:t>‹#›</a:t>
            </a:fld>
            <a:endParaRPr lang="el-GR"/>
          </a:p>
        </p:txBody>
      </p:sp>
      <p:sp>
        <p:nvSpPr>
          <p:cNvPr id="2" name="1 - Τίτλος"/>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l-GR" smtClean="0"/>
              <a:t>Kλικ για επεξεργασία του τίτλου</a:t>
            </a:r>
            <a:endParaRPr kumimoji="0" lang="en-US"/>
          </a:p>
        </p:txBody>
      </p:sp>
      <p:sp>
        <p:nvSpPr>
          <p:cNvPr id="8" name="7 - Ελεύθερη σχεδίαση"/>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 Ελεύθερη σχεδίαση"/>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 Ορθογώνιο τρίγωνο"/>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 Ευθεία γραμμή σύνδεσης"/>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 Διάσημα"/>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 Διάσημα"/>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3" name="12 - Ελεύθερη σχεδίαση"/>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 Ελεύθερη σχεδίαση"/>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 Ορθογώνιο τρίγωνο"/>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 Ευθεία γραμμή σύνδεσης"/>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 Θέση τίτλου"/>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l-GR" smtClean="0"/>
              <a:t>Kλικ για επεξεργασία του τίτλου</a:t>
            </a:r>
            <a:endParaRPr kumimoji="0" lang="en-US"/>
          </a:p>
        </p:txBody>
      </p:sp>
      <p:sp>
        <p:nvSpPr>
          <p:cNvPr id="30" name="29 - Θέση κειμένου"/>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0" name="9 - Θέση ημερομηνίας"/>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279C155-6F7C-47AA-AB6E-F13C678E2461}" type="datetime1">
              <a:rPr lang="el-GR" smtClean="0"/>
              <a:pPr/>
              <a:t>15/4/2014</a:t>
            </a:fld>
            <a:endParaRPr lang="el-GR"/>
          </a:p>
        </p:txBody>
      </p:sp>
      <p:sp>
        <p:nvSpPr>
          <p:cNvPr id="22" name="21 - Θέση υποσέλιδου"/>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l-GR"/>
          </a:p>
        </p:txBody>
      </p:sp>
      <p:sp>
        <p:nvSpPr>
          <p:cNvPr id="18" name="17 - Θέση αριθμού διαφάνειας"/>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3F1D1C4-C2D9-4231-9FB2-B2D9D97AA41D}"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251520" y="260648"/>
            <a:ext cx="8515672" cy="6597352"/>
          </a:xfrm>
        </p:spPr>
        <p:txBody>
          <a:bodyPr/>
          <a:lstStyle/>
          <a:p>
            <a:pPr algn="ctr"/>
            <a:endParaRPr lang="el-GR" dirty="0" smtClean="0"/>
          </a:p>
          <a:p>
            <a:pPr algn="ctr"/>
            <a:endParaRPr lang="el-GR" dirty="0" smtClean="0"/>
          </a:p>
          <a:p>
            <a:pPr algn="ctr"/>
            <a:r>
              <a:rPr lang="el-GR" b="1" dirty="0" smtClean="0"/>
              <a:t>Παρουσίαση στο πλαίσιο Ημερίδας </a:t>
            </a:r>
          </a:p>
          <a:p>
            <a:pPr algn="ctr"/>
            <a:r>
              <a:rPr lang="el-GR" b="1" dirty="0" smtClean="0"/>
              <a:t>Διαβούλευσης Ε.Π Ανάπτυξη Ανθρώπινου Δυναμικού, Εκπαίδευση και Δια Βίου Μάθηση</a:t>
            </a:r>
          </a:p>
          <a:p>
            <a:pPr algn="ctr"/>
            <a:endParaRPr lang="el-GR" b="1" dirty="0" smtClean="0"/>
          </a:p>
          <a:p>
            <a:pPr algn="ctr"/>
            <a:r>
              <a:rPr lang="el-GR" b="1" dirty="0" smtClean="0"/>
              <a:t>ΝΕΟ ΕΣΠΑ 2014 – 2020</a:t>
            </a:r>
          </a:p>
          <a:p>
            <a:pPr algn="ctr"/>
            <a:endParaRPr lang="el-GR" b="1" dirty="0" smtClean="0"/>
          </a:p>
          <a:p>
            <a:pPr algn="ctr"/>
            <a:r>
              <a:rPr lang="el-GR" b="1" dirty="0" smtClean="0"/>
              <a:t>«Ο ρόλος των κοινωνικών εταίρων στην ενδυνάμωση της αγοράς εργασίας»</a:t>
            </a:r>
            <a:endParaRPr lang="el-GR" b="1" dirty="0"/>
          </a:p>
        </p:txBody>
      </p:sp>
      <p:pic>
        <p:nvPicPr>
          <p:cNvPr id="5" name="Picture 185"/>
          <p:cNvPicPr>
            <a:picLocks noChangeAspect="1" noChangeArrowheads="1"/>
          </p:cNvPicPr>
          <p:nvPr/>
        </p:nvPicPr>
        <p:blipFill>
          <a:blip r:embed="rId2" cstate="print"/>
          <a:srcRect/>
          <a:stretch>
            <a:fillRect/>
          </a:stretch>
        </p:blipFill>
        <p:spPr bwMode="auto">
          <a:xfrm>
            <a:off x="3059832" y="5445224"/>
            <a:ext cx="2448272" cy="1296144"/>
          </a:xfrm>
          <a:prstGeom prst="rect">
            <a:avLst/>
          </a:prstGeom>
          <a:noFill/>
          <a:ln w="9525">
            <a:noFill/>
            <a:miter lim="800000"/>
            <a:headEnd/>
            <a:tailEnd/>
          </a:ln>
        </p:spPr>
      </p:pic>
      <p:sp>
        <p:nvSpPr>
          <p:cNvPr id="9" name="8 - Θέση αριθμού διαφάνειας"/>
          <p:cNvSpPr>
            <a:spLocks noGrp="1"/>
          </p:cNvSpPr>
          <p:nvPr>
            <p:ph type="sldNum" sz="quarter" idx="12"/>
          </p:nvPr>
        </p:nvSpPr>
        <p:spPr/>
        <p:txBody>
          <a:bodyPr/>
          <a:lstStyle/>
          <a:p>
            <a:fld id="{D3F1D1C4-C2D9-4231-9FB2-B2D9D97AA41D}" type="slidenum">
              <a:rPr lang="el-GR" smtClean="0"/>
              <a:pPr/>
              <a:t>1</a:t>
            </a:fld>
            <a:endParaRPr lang="el-G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περιεχομένου"/>
          <p:cNvSpPr>
            <a:spLocks noGrp="1"/>
          </p:cNvSpPr>
          <p:nvPr>
            <p:ph idx="1"/>
          </p:nvPr>
        </p:nvSpPr>
        <p:spPr/>
        <p:txBody>
          <a:bodyPr>
            <a:normAutofit fontScale="92500" lnSpcReduction="10000"/>
          </a:bodyPr>
          <a:lstStyle/>
          <a:p>
            <a:pPr lvl="0" algn="ctr">
              <a:buNone/>
            </a:pPr>
            <a:r>
              <a:rPr lang="el-GR" u="sng" dirty="0" smtClean="0"/>
              <a:t>Β. Ενέργειες </a:t>
            </a:r>
            <a:r>
              <a:rPr lang="el-GR" u="sng" dirty="0" smtClean="0"/>
              <a:t>συμβολής στην υλοποίηση </a:t>
            </a:r>
            <a:r>
              <a:rPr lang="el-GR" u="sng" dirty="0" err="1" smtClean="0"/>
              <a:t>συστημικών</a:t>
            </a:r>
            <a:r>
              <a:rPr lang="el-GR" u="sng" dirty="0" smtClean="0"/>
              <a:t> </a:t>
            </a:r>
            <a:r>
              <a:rPr lang="el-GR" u="sng" dirty="0" smtClean="0"/>
              <a:t>δράσεων</a:t>
            </a:r>
          </a:p>
          <a:p>
            <a:pPr lvl="1"/>
            <a:r>
              <a:rPr lang="el-GR" sz="1800" dirty="0" smtClean="0"/>
              <a:t>Θέματα απασχόλησης και ανεργίας.</a:t>
            </a:r>
          </a:p>
          <a:p>
            <a:pPr lvl="1"/>
            <a:r>
              <a:rPr lang="el-GR" sz="1800" dirty="0" smtClean="0"/>
              <a:t>Θέματα και δράσεις κοινωνικής οικονομίας.</a:t>
            </a:r>
          </a:p>
          <a:p>
            <a:pPr lvl="1"/>
            <a:r>
              <a:rPr lang="el-GR" sz="1800" dirty="0" smtClean="0"/>
              <a:t>Θέματα καταγραφής και πρόγνωσης επαγγελματικών δεξιοτήτων. </a:t>
            </a:r>
          </a:p>
          <a:p>
            <a:pPr lvl="1"/>
            <a:r>
              <a:rPr lang="el-GR" sz="1800" dirty="0" err="1" smtClean="0"/>
              <a:t>Επικαιροποίηση</a:t>
            </a:r>
            <a:r>
              <a:rPr lang="el-GR" sz="1800" dirty="0" smtClean="0"/>
              <a:t> επαγγελματικών περιγραμμάτων και εκπόνηση εκπαιδευτικών προγραμμάτων κατάρτισης βάσει μαθησιακών αποτελεσμάτων.</a:t>
            </a:r>
          </a:p>
          <a:p>
            <a:pPr lvl="1"/>
            <a:r>
              <a:rPr lang="el-GR" sz="1800" dirty="0" smtClean="0"/>
              <a:t>Συμμετοχή σε πρωτοβουλίες βελτίωσης και υποστήριξης δράσεων μαθητείας.</a:t>
            </a:r>
          </a:p>
          <a:p>
            <a:pPr lvl="1"/>
            <a:r>
              <a:rPr lang="el-GR" sz="1800" dirty="0" smtClean="0"/>
              <a:t>Συμμετοχή στη δόμηση, παρακολούθηση και αξιολόγηση εθνικού συστήματος πιστοποίησης προσόντων.</a:t>
            </a:r>
          </a:p>
          <a:p>
            <a:pPr lvl="1"/>
            <a:r>
              <a:rPr lang="el-GR" sz="1800" dirty="0" smtClean="0"/>
              <a:t>Συμμετοχή στην περαιτέρω ανάπτυξη του Ελληνικού Πλαισίου Προσόντων.</a:t>
            </a:r>
          </a:p>
          <a:p>
            <a:pPr lvl="1"/>
            <a:r>
              <a:rPr lang="el-GR" sz="1800" dirty="0" smtClean="0"/>
              <a:t>Συμμετοχή σε δράσεις παρακολούθησης και ενίσχυσης της συμμετοχής των ενηλίκων στη διά βίου μάθηση.</a:t>
            </a:r>
          </a:p>
          <a:p>
            <a:pPr lvl="0">
              <a:buNone/>
            </a:pPr>
            <a:endParaRPr lang="el-GR" sz="1800" u="sng" dirty="0" smtClean="0"/>
          </a:p>
          <a:p>
            <a:pPr lvl="0">
              <a:buNone/>
            </a:pPr>
            <a:endParaRPr lang="el-GR" u="sng" dirty="0"/>
          </a:p>
        </p:txBody>
      </p:sp>
      <p:sp>
        <p:nvSpPr>
          <p:cNvPr id="3" name="2 - Θέση αριθμού διαφάνειας"/>
          <p:cNvSpPr>
            <a:spLocks noGrp="1"/>
          </p:cNvSpPr>
          <p:nvPr>
            <p:ph type="sldNum" sz="quarter" idx="12"/>
          </p:nvPr>
        </p:nvSpPr>
        <p:spPr/>
        <p:txBody>
          <a:bodyPr/>
          <a:lstStyle/>
          <a:p>
            <a:fld id="{D3F1D1C4-C2D9-4231-9FB2-B2D9D97AA41D}" type="slidenum">
              <a:rPr lang="el-GR" smtClean="0"/>
              <a:pPr/>
              <a:t>10</a:t>
            </a:fld>
            <a:endParaRPr lang="el-GR"/>
          </a:p>
        </p:txBody>
      </p:sp>
      <p:sp>
        <p:nvSpPr>
          <p:cNvPr id="4" name="3 - Τίτλος"/>
          <p:cNvSpPr>
            <a:spLocks noGrp="1"/>
          </p:cNvSpPr>
          <p:nvPr>
            <p:ph type="title"/>
          </p:nvPr>
        </p:nvSpPr>
        <p:spPr/>
        <p:txBody>
          <a:bodyPr>
            <a:normAutofit/>
          </a:bodyPr>
          <a:lstStyle/>
          <a:p>
            <a:pPr algn="ctr"/>
            <a:r>
              <a:rPr lang="el-GR" sz="3000" dirty="0" smtClean="0"/>
              <a:t>Τι επιθυμούν και τι μπορούν οι κοινωνικοί εταίροι να κάνουν…</a:t>
            </a:r>
            <a:endParaRPr lang="el-GR" sz="3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περιεχομένου"/>
          <p:cNvSpPr>
            <a:spLocks noGrp="1"/>
          </p:cNvSpPr>
          <p:nvPr>
            <p:ph idx="1"/>
          </p:nvPr>
        </p:nvSpPr>
        <p:spPr/>
        <p:txBody>
          <a:bodyPr>
            <a:normAutofit fontScale="85000" lnSpcReduction="20000"/>
          </a:bodyPr>
          <a:lstStyle/>
          <a:p>
            <a:pPr lvl="0" algn="ctr">
              <a:buNone/>
            </a:pPr>
            <a:r>
              <a:rPr lang="el-GR" sz="2400" u="sng" dirty="0" smtClean="0"/>
              <a:t>Γ. </a:t>
            </a:r>
            <a:r>
              <a:rPr lang="el-GR" sz="2400" u="sng" dirty="0" smtClean="0"/>
              <a:t>Δράσεις σχεδιασμού και υλοποίησης έργων επ’ ωφελεία των εργαζομένων,  των επιχειρήσεων και των ανέργων</a:t>
            </a:r>
            <a:endParaRPr lang="el-GR" sz="2400" u="sng" dirty="0" smtClean="0"/>
          </a:p>
          <a:p>
            <a:pPr lvl="0">
              <a:buNone/>
            </a:pPr>
            <a:endParaRPr lang="el-GR" sz="1800" u="sng" dirty="0" smtClean="0"/>
          </a:p>
          <a:p>
            <a:pPr lvl="1"/>
            <a:r>
              <a:rPr lang="el-GR" sz="2400" dirty="0" smtClean="0"/>
              <a:t>Δράσεις προσαρμοστικότητας επιχειρήσεων μέσω επαγγελματικής κατάρτισης και επιμόρφωσης, όπως συμβουλευτική και υποστήριξη επιχειρήσεων για την προσαρμογή τους στις νέες συνθήκες</a:t>
            </a:r>
            <a:endParaRPr lang="el-GR" sz="2000" dirty="0" smtClean="0"/>
          </a:p>
          <a:p>
            <a:pPr lvl="1"/>
            <a:r>
              <a:rPr lang="el-GR" sz="2400" dirty="0" smtClean="0"/>
              <a:t>Δράσεις συμπράξεων και υιοθέτησης καινοτομικών πρακτικών από τις μικρές επιχειρήσεις</a:t>
            </a:r>
            <a:endParaRPr lang="el-GR" sz="2000" dirty="0" smtClean="0"/>
          </a:p>
          <a:p>
            <a:pPr lvl="1"/>
            <a:r>
              <a:rPr lang="el-GR" sz="2400" dirty="0" smtClean="0"/>
              <a:t>Ενέργειες ανάπτυξης δεξιοτήτων του ανθρώπινου δυναμικού (συνεχιζόμενης επαγγελματικής κατάρτισης για εργαζόμενους και εργοδότες) στις επιμέρους ειδικότητες που τους αφορούν</a:t>
            </a:r>
            <a:endParaRPr lang="el-GR" sz="2000" dirty="0" smtClean="0"/>
          </a:p>
          <a:p>
            <a:pPr lvl="1"/>
            <a:r>
              <a:rPr lang="el-GR" sz="2400" dirty="0" smtClean="0"/>
              <a:t>Υλοποίηση προγραμμάτων διά βίου μάθησης για εργαζόμενους και εργοδότες σε οριζόντιες και κοινωνικές δεξιότητες</a:t>
            </a:r>
            <a:endParaRPr lang="el-GR" sz="2000" dirty="0" smtClean="0"/>
          </a:p>
          <a:p>
            <a:r>
              <a:rPr lang="el-GR" sz="2800" dirty="0" smtClean="0"/>
              <a:t> </a:t>
            </a:r>
            <a:endParaRPr lang="el-GR" sz="2400" dirty="0" smtClean="0"/>
          </a:p>
          <a:p>
            <a:pPr lvl="0">
              <a:buNone/>
            </a:pPr>
            <a:endParaRPr lang="el-GR" sz="1800" u="sng" dirty="0" smtClean="0"/>
          </a:p>
          <a:p>
            <a:pPr lvl="0">
              <a:buNone/>
            </a:pPr>
            <a:endParaRPr lang="el-GR" u="sng" dirty="0"/>
          </a:p>
        </p:txBody>
      </p:sp>
      <p:sp>
        <p:nvSpPr>
          <p:cNvPr id="3" name="2 - Θέση αριθμού διαφάνειας"/>
          <p:cNvSpPr>
            <a:spLocks noGrp="1"/>
          </p:cNvSpPr>
          <p:nvPr>
            <p:ph type="sldNum" sz="quarter" idx="12"/>
          </p:nvPr>
        </p:nvSpPr>
        <p:spPr/>
        <p:txBody>
          <a:bodyPr/>
          <a:lstStyle/>
          <a:p>
            <a:fld id="{D3F1D1C4-C2D9-4231-9FB2-B2D9D97AA41D}" type="slidenum">
              <a:rPr lang="el-GR" smtClean="0"/>
              <a:pPr/>
              <a:t>11</a:t>
            </a:fld>
            <a:endParaRPr lang="el-GR"/>
          </a:p>
        </p:txBody>
      </p:sp>
      <p:sp>
        <p:nvSpPr>
          <p:cNvPr id="4" name="3 - Τίτλος"/>
          <p:cNvSpPr>
            <a:spLocks noGrp="1"/>
          </p:cNvSpPr>
          <p:nvPr>
            <p:ph type="title"/>
          </p:nvPr>
        </p:nvSpPr>
        <p:spPr/>
        <p:txBody>
          <a:bodyPr>
            <a:normAutofit/>
          </a:bodyPr>
          <a:lstStyle/>
          <a:p>
            <a:pPr algn="ctr"/>
            <a:r>
              <a:rPr lang="el-GR" sz="3000" dirty="0" smtClean="0"/>
              <a:t>Τι επιθυμούν και τι μπορούν οι κοινωνικοί εταίροι να κάνουν…</a:t>
            </a:r>
            <a:endParaRPr lang="el-GR" sz="3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περιεχομένου"/>
          <p:cNvSpPr>
            <a:spLocks noGrp="1"/>
          </p:cNvSpPr>
          <p:nvPr>
            <p:ph idx="1"/>
          </p:nvPr>
        </p:nvSpPr>
        <p:spPr/>
        <p:txBody>
          <a:bodyPr/>
          <a:lstStyle/>
          <a:p>
            <a:pPr algn="ctr">
              <a:buNone/>
            </a:pPr>
            <a:r>
              <a:rPr lang="el-GR" dirty="0" smtClean="0"/>
              <a:t>Ο σημαντικός ρόλος των κοινωνικών εταίρων στην εξισορρόπηση των πολιτικών, στην επίτευξη των αναγκαίων συμφωνιών και συγκλίσεων, στην αποφυγή καταχρηστικών πρακτικών, στην κινητοποίηση της κοινωνίας και της αγοράς εργασίας, στη μεταβολή των νοοτροπιών και των πρακτικών της αγοράς </a:t>
            </a:r>
            <a:r>
              <a:rPr lang="el-GR" dirty="0" smtClean="0"/>
              <a:t>εργασίας</a:t>
            </a:r>
            <a:endParaRPr lang="el-GR" dirty="0" smtClean="0"/>
          </a:p>
          <a:p>
            <a:endParaRPr lang="el-GR" dirty="0"/>
          </a:p>
        </p:txBody>
      </p:sp>
      <p:sp>
        <p:nvSpPr>
          <p:cNvPr id="3" name="2 - Θέση αριθμού διαφάνειας"/>
          <p:cNvSpPr>
            <a:spLocks noGrp="1"/>
          </p:cNvSpPr>
          <p:nvPr>
            <p:ph type="sldNum" sz="quarter" idx="12"/>
          </p:nvPr>
        </p:nvSpPr>
        <p:spPr/>
        <p:txBody>
          <a:bodyPr/>
          <a:lstStyle/>
          <a:p>
            <a:fld id="{D3F1D1C4-C2D9-4231-9FB2-B2D9D97AA41D}" type="slidenum">
              <a:rPr lang="el-GR" smtClean="0"/>
              <a:pPr/>
              <a:t>12</a:t>
            </a:fld>
            <a:endParaRPr lang="el-GR"/>
          </a:p>
        </p:txBody>
      </p:sp>
      <p:sp>
        <p:nvSpPr>
          <p:cNvPr id="4" name="3 - Τίτλος"/>
          <p:cNvSpPr>
            <a:spLocks noGrp="1"/>
          </p:cNvSpPr>
          <p:nvPr>
            <p:ph type="title"/>
          </p:nvPr>
        </p:nvSpPr>
        <p:spPr/>
        <p:txBody>
          <a:bodyPr/>
          <a:lstStyle/>
          <a:p>
            <a:pPr algn="ctr"/>
            <a:r>
              <a:rPr lang="el-GR" dirty="0" smtClean="0"/>
              <a:t>Κοινωνικοί εταίροι…</a:t>
            </a:r>
            <a:endParaRPr lang="el-G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περιεχομένου"/>
          <p:cNvSpPr>
            <a:spLocks noGrp="1"/>
          </p:cNvSpPr>
          <p:nvPr>
            <p:ph idx="1"/>
          </p:nvPr>
        </p:nvSpPr>
        <p:spPr/>
        <p:txBody>
          <a:bodyPr>
            <a:normAutofit fontScale="85000" lnSpcReduction="10000"/>
          </a:bodyPr>
          <a:lstStyle/>
          <a:p>
            <a:endParaRPr lang="el-GR" sz="2800" dirty="0" smtClean="0"/>
          </a:p>
          <a:p>
            <a:r>
              <a:rPr lang="el-GR" sz="3100" dirty="0" smtClean="0"/>
              <a:t>Αποτελεί κοινό τόπο ότι από τις αρχές της δεκαετίας του 1990 εξελίσσονται μια σειρά από μετασχηματισμοί που μεταμορφώνουν τις δομές, τους θεσμούς και τις λειτουργίες του κράτους. Στη συνάφεια αυτή νέες αναλυτικές κατηγορίες ή και παλαιοί όροι ανανέωσαν το λεξικό και τη θεματολογία του δημόσιου λόγου. Παγκοσμιοποίηση, Κοινωνία Πολιτών, </a:t>
            </a:r>
            <a:r>
              <a:rPr lang="el-GR" sz="3100" dirty="0" err="1" smtClean="0"/>
              <a:t>Πολυεπίπεδη</a:t>
            </a:r>
            <a:r>
              <a:rPr lang="el-GR" sz="3100" dirty="0" smtClean="0"/>
              <a:t> Διακυβέρνηση, </a:t>
            </a:r>
            <a:r>
              <a:rPr lang="el-GR" sz="3100" dirty="0" err="1" smtClean="0"/>
              <a:t>εννοιολογούν</a:t>
            </a:r>
            <a:r>
              <a:rPr lang="el-GR" sz="3100" dirty="0" smtClean="0"/>
              <a:t> το νέο πλαίσιο άρθρωσης κράτους, κοινωνίας πολιτών, αγοράς. </a:t>
            </a:r>
          </a:p>
          <a:p>
            <a:pPr>
              <a:buNone/>
            </a:pPr>
            <a:endParaRPr lang="el-GR" sz="3100" dirty="0" smtClean="0"/>
          </a:p>
        </p:txBody>
      </p:sp>
      <p:sp>
        <p:nvSpPr>
          <p:cNvPr id="3" name="2 - Θέση αριθμού διαφάνειας"/>
          <p:cNvSpPr>
            <a:spLocks noGrp="1"/>
          </p:cNvSpPr>
          <p:nvPr>
            <p:ph type="sldNum" sz="quarter" idx="12"/>
          </p:nvPr>
        </p:nvSpPr>
        <p:spPr/>
        <p:txBody>
          <a:bodyPr/>
          <a:lstStyle/>
          <a:p>
            <a:fld id="{D3F1D1C4-C2D9-4231-9FB2-B2D9D97AA41D}" type="slidenum">
              <a:rPr lang="el-GR" smtClean="0"/>
              <a:pPr/>
              <a:t>2</a:t>
            </a:fld>
            <a:endParaRPr lang="el-GR"/>
          </a:p>
        </p:txBody>
      </p:sp>
      <p:sp>
        <p:nvSpPr>
          <p:cNvPr id="4" name="3 - Τίτλος"/>
          <p:cNvSpPr>
            <a:spLocks noGrp="1"/>
          </p:cNvSpPr>
          <p:nvPr>
            <p:ph type="title"/>
          </p:nvPr>
        </p:nvSpPr>
        <p:spPr/>
        <p:txBody>
          <a:bodyPr>
            <a:normAutofit/>
          </a:bodyPr>
          <a:lstStyle/>
          <a:p>
            <a:pPr algn="ctr"/>
            <a:r>
              <a:rPr lang="el-GR" sz="3600" dirty="0" smtClean="0"/>
              <a:t>Διακυβέρνηση</a:t>
            </a:r>
            <a:endParaRPr lang="el-GR"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περιεχομένου"/>
          <p:cNvSpPr>
            <a:spLocks noGrp="1"/>
          </p:cNvSpPr>
          <p:nvPr>
            <p:ph idx="1"/>
          </p:nvPr>
        </p:nvSpPr>
        <p:spPr/>
        <p:txBody>
          <a:bodyPr>
            <a:normAutofit fontScale="85000" lnSpcReduction="20000"/>
          </a:bodyPr>
          <a:lstStyle/>
          <a:p>
            <a:r>
              <a:rPr lang="el-GR" dirty="0" smtClean="0"/>
              <a:t>Με βάση αυτό το </a:t>
            </a:r>
            <a:r>
              <a:rPr lang="el-GR" dirty="0" err="1" smtClean="0"/>
              <a:t>αξιακό</a:t>
            </a:r>
            <a:r>
              <a:rPr lang="el-GR" dirty="0" smtClean="0"/>
              <a:t> πλαίσιο η Λευκή Βίβλος θέτει 4 βασικούς στόχους η υλοποίηση των οποίων συνδέεται με σημαντικές αλλαγές στη δομή στο θεσμικό πλαίσιο και στη στρατηγική  άσκησης πολιτικής. Συγκεκριμένα, προωθείται η ενίσχυση της συμμετοχής όλων των εμπλεκόμενων φορέων, των περιφερειακών και τοπικών δομών, της κοινωνίας των πολιτών, δηλαδή τους κοινωνικούς εταίρους και των ΜΚΟ αλλά και των μεμονωμένων πολιτών. Στην κατεύθυνση αυτή μοιάζει να υιοθετεί το μοντέλο της δικτυακής πολιτικής που εντάσσει  θεσμικά και ουσιαστικά τις επιχειρήσεις τα ερευνητικά κέντρα και τα όργανα της τοπικής αυτοδιοίκησης στη χάραξη και τη υλοποίηση τόσο των Ευρωπαϊκών όσο και των Εθνικών πολιτικών. </a:t>
            </a:r>
          </a:p>
          <a:p>
            <a:endParaRPr lang="el-GR" dirty="0" smtClean="0"/>
          </a:p>
        </p:txBody>
      </p:sp>
      <p:sp>
        <p:nvSpPr>
          <p:cNvPr id="3" name="2 - Θέση αριθμού διαφάνειας"/>
          <p:cNvSpPr>
            <a:spLocks noGrp="1"/>
          </p:cNvSpPr>
          <p:nvPr>
            <p:ph type="sldNum" sz="quarter" idx="12"/>
          </p:nvPr>
        </p:nvSpPr>
        <p:spPr/>
        <p:txBody>
          <a:bodyPr/>
          <a:lstStyle/>
          <a:p>
            <a:fld id="{D3F1D1C4-C2D9-4231-9FB2-B2D9D97AA41D}" type="slidenum">
              <a:rPr lang="el-GR" smtClean="0"/>
              <a:pPr/>
              <a:t>3</a:t>
            </a:fld>
            <a:endParaRPr lang="el-GR"/>
          </a:p>
        </p:txBody>
      </p:sp>
      <p:sp>
        <p:nvSpPr>
          <p:cNvPr id="4" name="3 - Τίτλος"/>
          <p:cNvSpPr>
            <a:spLocks noGrp="1"/>
          </p:cNvSpPr>
          <p:nvPr>
            <p:ph type="title"/>
          </p:nvPr>
        </p:nvSpPr>
        <p:spPr/>
        <p:txBody>
          <a:bodyPr/>
          <a:lstStyle/>
          <a:p>
            <a:pPr algn="ctr"/>
            <a:r>
              <a:rPr lang="el-GR" sz="4400" dirty="0" smtClean="0"/>
              <a:t>Διακυβέρνηση</a:t>
            </a:r>
            <a:endParaRPr lang="el-G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περιεχομένου"/>
          <p:cNvSpPr>
            <a:spLocks noGrp="1"/>
          </p:cNvSpPr>
          <p:nvPr>
            <p:ph idx="1"/>
          </p:nvPr>
        </p:nvSpPr>
        <p:spPr/>
        <p:txBody>
          <a:bodyPr>
            <a:normAutofit fontScale="70000" lnSpcReduction="20000"/>
          </a:bodyPr>
          <a:lstStyle/>
          <a:p>
            <a:endParaRPr lang="el-GR" sz="2800" dirty="0" smtClean="0"/>
          </a:p>
          <a:p>
            <a:r>
              <a:rPr lang="el-GR" sz="3100" dirty="0" smtClean="0"/>
              <a:t>Ο κοινωνικός διάλογος είναι μία </a:t>
            </a:r>
            <a:r>
              <a:rPr lang="el-GR" sz="3100" b="1" dirty="0" smtClean="0"/>
              <a:t>κινητήρια δύναμη</a:t>
            </a:r>
            <a:r>
              <a:rPr lang="el-GR" sz="3100" dirty="0" smtClean="0"/>
              <a:t> για </a:t>
            </a:r>
            <a:r>
              <a:rPr lang="el-GR" sz="3100" b="1" dirty="0" smtClean="0"/>
              <a:t>οικονομικές και κοινωνικές μεταρρυθμίσεις</a:t>
            </a:r>
            <a:r>
              <a:rPr lang="el-GR" sz="3100" dirty="0" smtClean="0"/>
              <a:t>. Αποτελεί θεμελιώδη συνιστώσα του ευρωπαϊκού μοντέλου κοινωνίας και ανάπτυξης</a:t>
            </a:r>
            <a:r>
              <a:rPr lang="el-GR" sz="3100" b="1" dirty="0" smtClean="0"/>
              <a:t>. </a:t>
            </a:r>
            <a:r>
              <a:rPr lang="el-GR" sz="3100" dirty="0" smtClean="0"/>
              <a:t> Οι διαπραγματεύσεις μεταξύ των κοινωνικών εταίρων είναι ο καταλληλότερος τρόπος για την πραγματοποίηση προόδου στον τομέα του εκσυγχρονισμού και της διαχείρισης της αλλαγής.</a:t>
            </a:r>
          </a:p>
          <a:p>
            <a:pPr>
              <a:buNone/>
            </a:pPr>
            <a:endParaRPr lang="el-GR" sz="3100" dirty="0" smtClean="0"/>
          </a:p>
          <a:p>
            <a:endParaRPr lang="el-GR" sz="3100" dirty="0" smtClean="0"/>
          </a:p>
          <a:p>
            <a:r>
              <a:rPr lang="el-GR" sz="3100" dirty="0" smtClean="0"/>
              <a:t>Μεταξύ των συντελεστών της κοινωνίας των πολιτών, </a:t>
            </a:r>
            <a:r>
              <a:rPr lang="el-GR" sz="3100" b="1" i="1" dirty="0" smtClean="0"/>
              <a:t>οι κοινωνικοί εταίροι έχουν ένα ρόλο και ένα αντίκτυπο με ξεχωριστή σημασία</a:t>
            </a:r>
          </a:p>
          <a:p>
            <a:endParaRPr lang="el-GR" sz="3100" dirty="0"/>
          </a:p>
        </p:txBody>
      </p:sp>
      <p:sp>
        <p:nvSpPr>
          <p:cNvPr id="3" name="2 - Θέση αριθμού διαφάνειας"/>
          <p:cNvSpPr>
            <a:spLocks noGrp="1"/>
          </p:cNvSpPr>
          <p:nvPr>
            <p:ph type="sldNum" sz="quarter" idx="12"/>
          </p:nvPr>
        </p:nvSpPr>
        <p:spPr/>
        <p:txBody>
          <a:bodyPr/>
          <a:lstStyle/>
          <a:p>
            <a:fld id="{D3F1D1C4-C2D9-4231-9FB2-B2D9D97AA41D}" type="slidenum">
              <a:rPr lang="el-GR" smtClean="0"/>
              <a:pPr/>
              <a:t>4</a:t>
            </a:fld>
            <a:endParaRPr lang="el-GR"/>
          </a:p>
        </p:txBody>
      </p:sp>
      <p:sp>
        <p:nvSpPr>
          <p:cNvPr id="4" name="3 - Τίτλος"/>
          <p:cNvSpPr>
            <a:spLocks noGrp="1"/>
          </p:cNvSpPr>
          <p:nvPr>
            <p:ph type="title"/>
          </p:nvPr>
        </p:nvSpPr>
        <p:spPr/>
        <p:txBody>
          <a:bodyPr>
            <a:normAutofit/>
          </a:bodyPr>
          <a:lstStyle/>
          <a:p>
            <a:pPr algn="ctr"/>
            <a:r>
              <a:rPr lang="el-GR" sz="3600" dirty="0" smtClean="0"/>
              <a:t>Κοινωνικός Διάλογος</a:t>
            </a:r>
            <a:endParaRPr lang="el-GR"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περιεχομένου"/>
          <p:cNvSpPr>
            <a:spLocks noGrp="1"/>
          </p:cNvSpPr>
          <p:nvPr>
            <p:ph idx="1"/>
          </p:nvPr>
        </p:nvSpPr>
        <p:spPr/>
        <p:txBody>
          <a:bodyPr>
            <a:noAutofit/>
          </a:bodyPr>
          <a:lstStyle/>
          <a:p>
            <a:pPr>
              <a:buClr>
                <a:srgbClr val="FFC000"/>
              </a:buClr>
              <a:buSzPct val="130000"/>
              <a:buNone/>
            </a:pPr>
            <a:endParaRPr lang="el-GR" sz="2200" dirty="0" smtClean="0"/>
          </a:p>
          <a:p>
            <a:pPr>
              <a:buClr>
                <a:srgbClr val="FFC000"/>
              </a:buClr>
              <a:buSzPct val="130000"/>
              <a:buFont typeface="Wingdings" pitchFamily="2" charset="2"/>
              <a:buChar char="ü"/>
            </a:pPr>
            <a:r>
              <a:rPr lang="el-GR" sz="2200" dirty="0" smtClean="0"/>
              <a:t>Ο ρόλος και ο αντίκτυπος αυτός απορρέουν από την ίδια τη φύση των ζητημάτων και των συμφερόντων που εκπροσωπούν οι κοινωνικοί εταίροι και τα οποία συνδέονται </a:t>
            </a:r>
            <a:r>
              <a:rPr lang="el-GR" sz="2200" i="1" dirty="0" smtClean="0"/>
              <a:t>με τον κόσμο της εργασίας</a:t>
            </a:r>
            <a:r>
              <a:rPr lang="el-GR" sz="2200" dirty="0" smtClean="0"/>
              <a:t>. </a:t>
            </a:r>
          </a:p>
          <a:p>
            <a:pPr>
              <a:buClr>
                <a:srgbClr val="FFC000"/>
              </a:buClr>
              <a:buSzPct val="130000"/>
              <a:buFont typeface="Wingdings" pitchFamily="2" charset="2"/>
              <a:buChar char="ü"/>
            </a:pPr>
            <a:r>
              <a:rPr lang="el-GR" sz="2200" dirty="0" smtClean="0"/>
              <a:t>Οι συνθήκες εργασίας, ο καθορισμός των κανόνων μισθοδοσίας, η συνεχής κατάρτιση, ιδίως στις νέες τεχνολογίες, η οργάνωση της εργασίας και του χρόνου εργασίας για τον συνδυασμό ευελιξίας και ασφάλειας, είναι μερικά από τα παραδείγματα των ειδικών θεμάτων που οι κοινωνικοί εταίροι, εκπρόσωποι των μισθωτών και των εργοδοτών, νομιμοποιούνται να διαπραγματεύονται. </a:t>
            </a:r>
            <a:endParaRPr lang="el-GR" sz="2200" b="1" i="1" dirty="0" smtClean="0"/>
          </a:p>
          <a:p>
            <a:pPr>
              <a:buNone/>
            </a:pPr>
            <a:endParaRPr lang="el-GR" sz="2200" dirty="0"/>
          </a:p>
        </p:txBody>
      </p:sp>
      <p:sp>
        <p:nvSpPr>
          <p:cNvPr id="3" name="2 - Θέση αριθμού διαφάνειας"/>
          <p:cNvSpPr>
            <a:spLocks noGrp="1"/>
          </p:cNvSpPr>
          <p:nvPr>
            <p:ph type="sldNum" sz="quarter" idx="12"/>
          </p:nvPr>
        </p:nvSpPr>
        <p:spPr/>
        <p:txBody>
          <a:bodyPr/>
          <a:lstStyle/>
          <a:p>
            <a:fld id="{D3F1D1C4-C2D9-4231-9FB2-B2D9D97AA41D}" type="slidenum">
              <a:rPr lang="el-GR" smtClean="0"/>
              <a:pPr/>
              <a:t>5</a:t>
            </a:fld>
            <a:endParaRPr lang="el-GR"/>
          </a:p>
        </p:txBody>
      </p:sp>
      <p:sp>
        <p:nvSpPr>
          <p:cNvPr id="4" name="3 - Τίτλος"/>
          <p:cNvSpPr>
            <a:spLocks noGrp="1"/>
          </p:cNvSpPr>
          <p:nvPr>
            <p:ph type="title"/>
          </p:nvPr>
        </p:nvSpPr>
        <p:spPr/>
        <p:txBody>
          <a:bodyPr/>
          <a:lstStyle/>
          <a:p>
            <a:pPr algn="ctr"/>
            <a:r>
              <a:rPr lang="el-GR" sz="4400" dirty="0" smtClean="0"/>
              <a:t>Κοινωνικοί Εταίροι</a:t>
            </a:r>
            <a:endParaRPr lang="el-G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περιεχομένου"/>
          <p:cNvSpPr>
            <a:spLocks noGrp="1"/>
          </p:cNvSpPr>
          <p:nvPr>
            <p:ph idx="1"/>
          </p:nvPr>
        </p:nvSpPr>
        <p:spPr>
          <a:xfrm>
            <a:off x="457200" y="1196752"/>
            <a:ext cx="8229600" cy="4810539"/>
          </a:xfrm>
        </p:spPr>
        <p:txBody>
          <a:bodyPr>
            <a:noAutofit/>
          </a:bodyPr>
          <a:lstStyle/>
          <a:p>
            <a:pPr>
              <a:buClr>
                <a:srgbClr val="FFC000"/>
              </a:buClr>
              <a:buSzPct val="130000"/>
              <a:buNone/>
            </a:pPr>
            <a:endParaRPr lang="el-GR" sz="2200" dirty="0" smtClean="0"/>
          </a:p>
          <a:p>
            <a:pPr algn="just"/>
            <a:r>
              <a:rPr lang="el-GR" sz="2200" dirty="0" smtClean="0"/>
              <a:t>Η θεσμική ενίσχυση των κοινωνικών εταίρων είναι στην ουσία η ανάπτυξη του πλαισίου που θα εξασφαλίζει την αποδοτική λειτουργία των φορέων των κοινωνικών εταίρων τόσο σε επίπεδο άσκησης κριτικής και συγκρότησης προτάσεων, όσο και σε επίπεδο υλοποίησης πολιτικών (παροχή υπηρεσιών σε εργαζόμενους και εργοδότες, όπως π.χ. υλοποίηση προγραμμάτων εκπαίδευσης/κατάρτισης, παροχή εξατομικευμένων συμβουλευτικών υπηρεσιών, συμμετοχή σε καινοτόμα προγράμματα επιχειρηματικότητας κλπ.).</a:t>
            </a:r>
          </a:p>
          <a:p>
            <a:pPr algn="just">
              <a:buNone/>
            </a:pPr>
            <a:endParaRPr lang="el-GR" sz="2000" dirty="0"/>
          </a:p>
        </p:txBody>
      </p:sp>
      <p:sp>
        <p:nvSpPr>
          <p:cNvPr id="3" name="2 - Θέση αριθμού διαφάνειας"/>
          <p:cNvSpPr>
            <a:spLocks noGrp="1"/>
          </p:cNvSpPr>
          <p:nvPr>
            <p:ph type="sldNum" sz="quarter" idx="12"/>
          </p:nvPr>
        </p:nvSpPr>
        <p:spPr/>
        <p:txBody>
          <a:bodyPr/>
          <a:lstStyle/>
          <a:p>
            <a:fld id="{D3F1D1C4-C2D9-4231-9FB2-B2D9D97AA41D}" type="slidenum">
              <a:rPr lang="el-GR" smtClean="0"/>
              <a:pPr/>
              <a:t>6</a:t>
            </a:fld>
            <a:endParaRPr lang="el-GR"/>
          </a:p>
        </p:txBody>
      </p:sp>
      <p:sp>
        <p:nvSpPr>
          <p:cNvPr id="4" name="3 - Τίτλος"/>
          <p:cNvSpPr>
            <a:spLocks noGrp="1"/>
          </p:cNvSpPr>
          <p:nvPr>
            <p:ph type="title"/>
          </p:nvPr>
        </p:nvSpPr>
        <p:spPr/>
        <p:txBody>
          <a:bodyPr>
            <a:normAutofit/>
          </a:bodyPr>
          <a:lstStyle/>
          <a:p>
            <a:pPr algn="ctr"/>
            <a:r>
              <a:rPr lang="el-GR" sz="3000" dirty="0" smtClean="0"/>
              <a:t>Θεσμική Ενίσχυση Κοινωνικών Εταίρων Ι</a:t>
            </a:r>
            <a:endParaRPr lang="el-GR" sz="3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περιεχομένου"/>
          <p:cNvSpPr>
            <a:spLocks noGrp="1"/>
          </p:cNvSpPr>
          <p:nvPr>
            <p:ph idx="1"/>
          </p:nvPr>
        </p:nvSpPr>
        <p:spPr/>
        <p:txBody>
          <a:bodyPr>
            <a:normAutofit fontScale="70000" lnSpcReduction="20000"/>
          </a:bodyPr>
          <a:lstStyle/>
          <a:p>
            <a:r>
              <a:rPr lang="el-GR" dirty="0" smtClean="0"/>
              <a:t>Ο ρόλος των ΚΕ αναδείχθηκε ιδιαιτέρως κατά την περίοδο υλοποίησης δράσεων της περιόδου 2007-2013.</a:t>
            </a:r>
          </a:p>
          <a:p>
            <a:r>
              <a:rPr lang="el-GR" dirty="0" smtClean="0"/>
              <a:t>Η κεντρική συμφωνία μεταξύ κράτους και ΚΕ είχε επωφελή αποτελέσματα τόσο για το επίπεδο παραγωγής πολιτικών ως προϊόντα τεκμηριωμένου κοινωνικού διαλόγου όσο και για το σχεδιασμό και την υλοποίηση πιο αποτελεσματικών δράσεων προς τους εργαζόμενους  και τις επιχειρήσεις.</a:t>
            </a:r>
          </a:p>
          <a:p>
            <a:r>
              <a:rPr lang="el-GR" dirty="0" smtClean="0"/>
              <a:t>Ειδικά, οι δράσεις υποστήριξης των </a:t>
            </a:r>
            <a:r>
              <a:rPr lang="el-GR" u="sng" dirty="0" smtClean="0"/>
              <a:t>επιχειρήσεων</a:t>
            </a:r>
            <a:r>
              <a:rPr lang="el-GR" dirty="0" smtClean="0"/>
              <a:t>, αποτελούν μια ποιοτική στροφή στο ίδιο το θεματολόγιο και τη γκάμα παροχής υπηρεσιών εκ μέρους των φορέων εκπροσώπησης των εργοδοτών </a:t>
            </a:r>
            <a:r>
              <a:rPr lang="el-GR" dirty="0" smtClean="0"/>
              <a:t>(δράσεις </a:t>
            </a:r>
            <a:r>
              <a:rPr lang="el-GR" dirty="0" smtClean="0"/>
              <a:t>συμβουλευτικής, συμπράξεων και καινοτομίας, διερεύνησης αναγκών δεξιοτήτων και αναγκών </a:t>
            </a:r>
            <a:r>
              <a:rPr lang="el-GR" dirty="0" smtClean="0"/>
              <a:t>κατάρτισης)</a:t>
            </a:r>
            <a:endParaRPr lang="el-GR" dirty="0" smtClean="0"/>
          </a:p>
          <a:p>
            <a:r>
              <a:rPr lang="el-GR" dirty="0" smtClean="0"/>
              <a:t>Αυτά αποτυπώθηκαν και στην εξωτερική αξιολόγηση της ΕΥΣΕΚΤ, η οποία πρέπει να αποτελεί βάση για την περαιτέρω εμπλοκή και συμμετοχή των ΚΕ στο σχεδιασμό πολιτικών και μέτρων υλοποίησης.</a:t>
            </a:r>
          </a:p>
          <a:p>
            <a:endParaRPr lang="el-GR" dirty="0"/>
          </a:p>
        </p:txBody>
      </p:sp>
      <p:sp>
        <p:nvSpPr>
          <p:cNvPr id="3" name="2 - Θέση αριθμού διαφάνειας"/>
          <p:cNvSpPr>
            <a:spLocks noGrp="1"/>
          </p:cNvSpPr>
          <p:nvPr>
            <p:ph type="sldNum" sz="quarter" idx="12"/>
          </p:nvPr>
        </p:nvSpPr>
        <p:spPr/>
        <p:txBody>
          <a:bodyPr/>
          <a:lstStyle/>
          <a:p>
            <a:fld id="{D3F1D1C4-C2D9-4231-9FB2-B2D9D97AA41D}" type="slidenum">
              <a:rPr lang="el-GR" smtClean="0"/>
              <a:pPr/>
              <a:t>7</a:t>
            </a:fld>
            <a:endParaRPr lang="el-GR"/>
          </a:p>
        </p:txBody>
      </p:sp>
      <p:sp>
        <p:nvSpPr>
          <p:cNvPr id="4" name="3 - Τίτλος"/>
          <p:cNvSpPr>
            <a:spLocks noGrp="1"/>
          </p:cNvSpPr>
          <p:nvPr>
            <p:ph type="title"/>
          </p:nvPr>
        </p:nvSpPr>
        <p:spPr/>
        <p:txBody>
          <a:bodyPr>
            <a:normAutofit/>
          </a:bodyPr>
          <a:lstStyle/>
          <a:p>
            <a:pPr algn="ctr"/>
            <a:r>
              <a:rPr lang="el-GR" sz="3000" dirty="0" smtClean="0"/>
              <a:t>Ο ρόλος των Κοινωνικών Εταίρων 2007 - 2013</a:t>
            </a:r>
            <a:endParaRPr lang="el-GR" sz="3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περιεχομένου"/>
          <p:cNvSpPr>
            <a:spLocks noGrp="1"/>
          </p:cNvSpPr>
          <p:nvPr>
            <p:ph idx="1"/>
          </p:nvPr>
        </p:nvSpPr>
        <p:spPr>
          <a:xfrm>
            <a:off x="457200" y="1196752"/>
            <a:ext cx="8229600" cy="4810539"/>
          </a:xfrm>
        </p:spPr>
        <p:txBody>
          <a:bodyPr>
            <a:noAutofit/>
          </a:bodyPr>
          <a:lstStyle/>
          <a:p>
            <a:r>
              <a:rPr lang="el-GR" sz="2200" dirty="0" smtClean="0"/>
              <a:t>Ο</a:t>
            </a:r>
            <a:r>
              <a:rPr lang="el-GR" sz="2200" dirty="0" smtClean="0"/>
              <a:t> </a:t>
            </a:r>
            <a:r>
              <a:rPr lang="el-GR" sz="2200" dirty="0" smtClean="0"/>
              <a:t>σχεδιασμός της νέας προγραμματικής περιόδου βρίσκει </a:t>
            </a:r>
            <a:r>
              <a:rPr lang="el-GR" sz="2200" dirty="0" smtClean="0"/>
              <a:t>τους Κοινωνικούς Εταίρους </a:t>
            </a:r>
            <a:r>
              <a:rPr lang="el-GR" sz="2200" dirty="0" smtClean="0"/>
              <a:t>και τους φορείς τους πιο έμπειρους και πιο έτοιμους για αποτελεσματικές δράσεις.</a:t>
            </a:r>
          </a:p>
          <a:p>
            <a:r>
              <a:rPr lang="el-GR" sz="2200" dirty="0" smtClean="0"/>
              <a:t>Επιπλέον, θετικό στοιχείο αποτελεί ότι βρίσκεται σε πολύ καλό επίπεδο η συνεργασία μεταξύ των φορέων των </a:t>
            </a:r>
            <a:r>
              <a:rPr lang="el-GR" sz="2200" dirty="0" smtClean="0"/>
              <a:t>Κοινωνικών Εταίρων κάτι </a:t>
            </a:r>
            <a:r>
              <a:rPr lang="el-GR" sz="2200" dirty="0" smtClean="0"/>
              <a:t>που αυξάνει την πιθανότητα συνδυασμένων και πιο ολοκληρωμένων έργων, σημαντική εμπειρία καλής συνεργασίας με τις ΕΥΔ των δύο Υπουργείων που θα αντλούν προστιθέμενη αξία από την εμπειρία όλων των συνεργαζόμενων συντελεστών (δράσεις υψηλής κοινωνικής αντιπροσωπευτικότητας). </a:t>
            </a:r>
          </a:p>
          <a:p>
            <a:endParaRPr lang="el-GR" sz="2400" dirty="0"/>
          </a:p>
        </p:txBody>
      </p:sp>
      <p:sp>
        <p:nvSpPr>
          <p:cNvPr id="3" name="2 - Θέση αριθμού διαφάνειας"/>
          <p:cNvSpPr>
            <a:spLocks noGrp="1"/>
          </p:cNvSpPr>
          <p:nvPr>
            <p:ph type="sldNum" sz="quarter" idx="12"/>
          </p:nvPr>
        </p:nvSpPr>
        <p:spPr/>
        <p:txBody>
          <a:bodyPr/>
          <a:lstStyle/>
          <a:p>
            <a:fld id="{D3F1D1C4-C2D9-4231-9FB2-B2D9D97AA41D}" type="slidenum">
              <a:rPr lang="el-GR" smtClean="0"/>
              <a:pPr/>
              <a:t>8</a:t>
            </a:fld>
            <a:endParaRPr lang="el-GR"/>
          </a:p>
        </p:txBody>
      </p:sp>
      <p:sp>
        <p:nvSpPr>
          <p:cNvPr id="4" name="3 - Τίτλος"/>
          <p:cNvSpPr>
            <a:spLocks noGrp="1"/>
          </p:cNvSpPr>
          <p:nvPr>
            <p:ph type="title"/>
          </p:nvPr>
        </p:nvSpPr>
        <p:spPr/>
        <p:txBody>
          <a:bodyPr/>
          <a:lstStyle/>
          <a:p>
            <a:pPr algn="ctr"/>
            <a:r>
              <a:rPr lang="el-GR" dirty="0" smtClean="0"/>
              <a:t>Σήμερα…</a:t>
            </a:r>
            <a:endParaRPr lang="el-G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περιεχομένου"/>
          <p:cNvSpPr>
            <a:spLocks noGrp="1"/>
          </p:cNvSpPr>
          <p:nvPr>
            <p:ph idx="1"/>
          </p:nvPr>
        </p:nvSpPr>
        <p:spPr/>
        <p:txBody>
          <a:bodyPr>
            <a:normAutofit/>
          </a:bodyPr>
          <a:lstStyle/>
          <a:p>
            <a:pPr algn="ctr">
              <a:buNone/>
            </a:pPr>
            <a:r>
              <a:rPr lang="el-GR" u="sng" dirty="0" smtClean="0"/>
              <a:t>Α. Δράσεις </a:t>
            </a:r>
            <a:r>
              <a:rPr lang="el-GR" u="sng" dirty="0" smtClean="0"/>
              <a:t>θεσμικής ενίσχυσης </a:t>
            </a:r>
            <a:r>
              <a:rPr lang="el-GR" u="sng" dirty="0" smtClean="0"/>
              <a:t>των</a:t>
            </a:r>
          </a:p>
          <a:p>
            <a:pPr algn="ctr">
              <a:buNone/>
            </a:pPr>
            <a:r>
              <a:rPr lang="el-GR" u="sng" dirty="0" smtClean="0"/>
              <a:t>οργανώσεων των κοινωνικών εταίρων</a:t>
            </a:r>
            <a:r>
              <a:rPr lang="en-US" u="sng" dirty="0" smtClean="0"/>
              <a:t>:</a:t>
            </a:r>
          </a:p>
          <a:p>
            <a:pPr>
              <a:buNone/>
            </a:pPr>
            <a:endParaRPr lang="en-US" dirty="0" smtClean="0"/>
          </a:p>
          <a:p>
            <a:pPr lvl="1"/>
            <a:r>
              <a:rPr lang="el-GR" sz="2000" dirty="0" smtClean="0"/>
              <a:t>Μελέτη, παραγωγή, τεκμηρίωση και προβολή πολιτικών σε κεντρικό και περιφερειακό επίπεδο</a:t>
            </a:r>
            <a:endParaRPr lang="en-US" sz="2000" dirty="0" smtClean="0"/>
          </a:p>
          <a:p>
            <a:pPr lvl="1"/>
            <a:endParaRPr lang="en-US" sz="2000" dirty="0" smtClean="0"/>
          </a:p>
          <a:p>
            <a:pPr lvl="1"/>
            <a:r>
              <a:rPr lang="el-GR" sz="2000" dirty="0" smtClean="0"/>
              <a:t>Διευκόλυνση και αναβάθμιση των διαδικασιών κοινωνικού διαλόγου σε κεντρικό και κλαδικό επίπεδο</a:t>
            </a:r>
            <a:endParaRPr lang="en-US" sz="2000" dirty="0" smtClean="0"/>
          </a:p>
          <a:p>
            <a:pPr lvl="1"/>
            <a:endParaRPr lang="el-GR" sz="2000" dirty="0" smtClean="0"/>
          </a:p>
          <a:p>
            <a:pPr lvl="1"/>
            <a:r>
              <a:rPr lang="el-GR" sz="2000" dirty="0" smtClean="0"/>
              <a:t>Ανάπτυξη σχεδίων, συστημάτων, μεθόδων και συγκεκριμένων δράσεων υποστήριξης των εργαζομένων και των επιχειρήσεων</a:t>
            </a:r>
          </a:p>
          <a:p>
            <a:endParaRPr lang="el-GR" sz="2000" dirty="0" smtClean="0"/>
          </a:p>
          <a:p>
            <a:pPr>
              <a:buNone/>
            </a:pPr>
            <a:endParaRPr lang="el-GR" dirty="0"/>
          </a:p>
        </p:txBody>
      </p:sp>
      <p:sp>
        <p:nvSpPr>
          <p:cNvPr id="3" name="2 - Θέση αριθμού διαφάνειας"/>
          <p:cNvSpPr>
            <a:spLocks noGrp="1"/>
          </p:cNvSpPr>
          <p:nvPr>
            <p:ph type="sldNum" sz="quarter" idx="12"/>
          </p:nvPr>
        </p:nvSpPr>
        <p:spPr/>
        <p:txBody>
          <a:bodyPr/>
          <a:lstStyle/>
          <a:p>
            <a:fld id="{D3F1D1C4-C2D9-4231-9FB2-B2D9D97AA41D}" type="slidenum">
              <a:rPr lang="el-GR" smtClean="0"/>
              <a:pPr/>
              <a:t>9</a:t>
            </a:fld>
            <a:endParaRPr lang="el-GR"/>
          </a:p>
        </p:txBody>
      </p:sp>
      <p:sp>
        <p:nvSpPr>
          <p:cNvPr id="4" name="3 - Τίτλος"/>
          <p:cNvSpPr>
            <a:spLocks noGrp="1"/>
          </p:cNvSpPr>
          <p:nvPr>
            <p:ph type="title"/>
          </p:nvPr>
        </p:nvSpPr>
        <p:spPr/>
        <p:txBody>
          <a:bodyPr>
            <a:normAutofit/>
          </a:bodyPr>
          <a:lstStyle/>
          <a:p>
            <a:pPr algn="ctr"/>
            <a:r>
              <a:rPr lang="el-GR" sz="2600" dirty="0" smtClean="0"/>
              <a:t>Τι επιθυμούν και τι μπορούν οι κοινωνικοί εταίροι να </a:t>
            </a:r>
            <a:r>
              <a:rPr lang="el-GR" sz="2600" dirty="0" smtClean="0"/>
              <a:t>κάνουν…</a:t>
            </a:r>
            <a:endParaRPr lang="el-GR" sz="2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Συγκέντρωση">
  <a:themeElements>
    <a:clrScheme name="Συγκέντρωση">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Συγκέντρωση">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Συγκέντρωση">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836</TotalTime>
  <Words>971</Words>
  <Application>Microsoft Office PowerPoint</Application>
  <PresentationFormat>Προβολή στην οθόνη (4:3)</PresentationFormat>
  <Paragraphs>75</Paragraphs>
  <Slides>12</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12</vt:i4>
      </vt:variant>
    </vt:vector>
  </HeadingPairs>
  <TitlesOfParts>
    <vt:vector size="13" baseType="lpstr">
      <vt:lpstr>Συγκέντρωση</vt:lpstr>
      <vt:lpstr>Διαφάνεια 1</vt:lpstr>
      <vt:lpstr>Διακυβέρνηση</vt:lpstr>
      <vt:lpstr>Διακυβέρνηση</vt:lpstr>
      <vt:lpstr>Κοινωνικός Διάλογος</vt:lpstr>
      <vt:lpstr>Κοινωνικοί Εταίροι</vt:lpstr>
      <vt:lpstr>Θεσμική Ενίσχυση Κοινωνικών Εταίρων Ι</vt:lpstr>
      <vt:lpstr>Ο ρόλος των Κοινωνικών Εταίρων 2007 - 2013</vt:lpstr>
      <vt:lpstr>Σήμερα…</vt:lpstr>
      <vt:lpstr>Τι επιθυμούν και τι μπορούν οι κοινωνικοί εταίροι να κάνουν…</vt:lpstr>
      <vt:lpstr>Τι επιθυμούν και τι μπορούν οι κοινωνικοί εταίροι να κάνουν…</vt:lpstr>
      <vt:lpstr>Τι επιθυμούν και τι μπορούν οι κοινωνικοί εταίροι να κάνουν…</vt:lpstr>
      <vt:lpstr>Κοινωνικοί εταίροι…</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dgounari</dc:creator>
  <cp:lastModifiedBy>dgounari</cp:lastModifiedBy>
  <cp:revision>82</cp:revision>
  <dcterms:created xsi:type="dcterms:W3CDTF">2013-03-29T11:24:52Z</dcterms:created>
  <dcterms:modified xsi:type="dcterms:W3CDTF">2014-04-15T06:28:49Z</dcterms:modified>
</cp:coreProperties>
</file>