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64" r:id="rId3"/>
    <p:sldId id="269" r:id="rId4"/>
    <p:sldId id="271" r:id="rId5"/>
    <p:sldId id="270" r:id="rId6"/>
    <p:sldId id="265" r:id="rId7"/>
    <p:sldId id="267" r:id="rId8"/>
    <p:sldId id="257" r:id="rId9"/>
    <p:sldId id="259" r:id="rId10"/>
    <p:sldId id="272" r:id="rId11"/>
    <p:sldId id="260" r:id="rId12"/>
    <p:sldId id="268" r:id="rId13"/>
    <p:sldId id="266" r:id="rId1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89964" autoAdjust="0"/>
  </p:normalViewPr>
  <p:slideViewPr>
    <p:cSldViewPr>
      <p:cViewPr>
        <p:scale>
          <a:sx n="80" d="100"/>
          <a:sy n="80" d="100"/>
        </p:scale>
        <p:origin x="-403" y="4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F45C42-51E0-4F23-A534-59ADBCAB7137}" type="datetimeFigureOut">
              <a:rPr lang="el-GR" smtClean="0"/>
              <a:pPr/>
              <a:t>14/4/2014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1AC171-7396-4785-86E9-1347EFD2756D}" type="slidenum">
              <a:rPr lang="el-GR" smtClean="0"/>
              <a:pPr/>
              <a:t>‹#›</a:t>
            </a:fld>
            <a:endParaRPr lang="el-GR"/>
          </a:p>
        </p:txBody>
      </p:sp>
    </p:spTree>
    <p:extLst>
      <p:ext uri="{BB962C8B-B14F-4D97-AF65-F5344CB8AC3E}">
        <p14:creationId xmlns:p14="http://schemas.microsoft.com/office/powerpoint/2010/main" xmlns="" val="1706074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sz="1400" b="1" dirty="0" smtClean="0"/>
              <a:t>Custom animation effects: text rebound</a:t>
            </a:r>
          </a:p>
          <a:p>
            <a:r>
              <a:rPr lang="en-US" sz="1400" dirty="0" smtClean="0"/>
              <a:t>(Intermediate)</a:t>
            </a:r>
          </a:p>
          <a:p>
            <a:endParaRPr lang="en-US" dirty="0" smtClean="0"/>
          </a:p>
          <a:p>
            <a:endParaRPr lang="en-US" dirty="0" smtClean="0"/>
          </a:p>
          <a:p>
            <a:r>
              <a:rPr lang="en-US" dirty="0" smtClean="0"/>
              <a:t>To reproduce the text effects on this slide, do the following:</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dirty="0" smtClean="0"/>
              <a:t>On the </a:t>
            </a:r>
            <a:r>
              <a:rPr lang="en-US" sz="1200" b="1" i="0" dirty="0" smtClean="0"/>
              <a:t>Home</a:t>
            </a:r>
            <a:r>
              <a:rPr lang="en-US" sz="1200" i="0" dirty="0" smtClean="0"/>
              <a:t> tab, in the</a:t>
            </a:r>
            <a:r>
              <a:rPr lang="en-US" sz="1200" i="0" baseline="0" dirty="0" smtClean="0"/>
              <a:t> </a:t>
            </a:r>
            <a:r>
              <a:rPr lang="en-US" sz="1200" b="1" i="0" baseline="0" dirty="0" smtClean="0"/>
              <a:t>Slides</a:t>
            </a:r>
            <a:r>
              <a:rPr lang="en-US" sz="1200" i="0" baseline="0" dirty="0" smtClean="0"/>
              <a:t> group, click </a:t>
            </a:r>
            <a:r>
              <a:rPr lang="en-US" sz="1200" b="1" i="0" baseline="0" dirty="0" smtClean="0"/>
              <a:t>Layout</a:t>
            </a:r>
            <a:r>
              <a:rPr lang="en-US" sz="1200" i="0" baseline="0" dirty="0" smtClean="0"/>
              <a:t>, and then click </a:t>
            </a:r>
            <a:r>
              <a:rPr lang="en-US" sz="1200" b="1" i="0" baseline="0" dirty="0" smtClean="0"/>
              <a:t>Blank</a:t>
            </a:r>
            <a:r>
              <a:rPr lang="en-US" sz="1200" i="0" baseline="0" dirty="0" smtClean="0"/>
              <a:t>.</a:t>
            </a:r>
            <a:endParaRPr lang="en-US" dirty="0" smtClean="0"/>
          </a:p>
          <a:p>
            <a:pPr marL="228600" indent="-228600">
              <a:buFont typeface="+mj-lt"/>
              <a:buAutoNum type="arabicPeriod"/>
            </a:pPr>
            <a:r>
              <a:rPr lang="en-US" dirty="0" smtClean="0"/>
              <a:t>On the </a:t>
            </a:r>
            <a:r>
              <a:rPr lang="en-US" b="1" dirty="0" smtClean="0"/>
              <a:t>Insert</a:t>
            </a:r>
            <a:r>
              <a:rPr lang="en-US" dirty="0" smtClean="0"/>
              <a:t> tab, in the </a:t>
            </a:r>
            <a:r>
              <a:rPr lang="en-US" b="1" dirty="0" smtClean="0"/>
              <a:t>Text</a:t>
            </a:r>
            <a:r>
              <a:rPr lang="en-US" baseline="0" dirty="0" smtClean="0"/>
              <a:t> group, click </a:t>
            </a:r>
            <a:r>
              <a:rPr lang="en-US" b="1" baseline="0" dirty="0" smtClean="0"/>
              <a:t>Text</a:t>
            </a:r>
            <a:r>
              <a:rPr lang="en-US" baseline="0" dirty="0" smtClean="0"/>
              <a:t> </a:t>
            </a:r>
            <a:r>
              <a:rPr lang="en-US" b="1" baseline="0" dirty="0" smtClean="0"/>
              <a:t>Box</a:t>
            </a:r>
            <a:r>
              <a:rPr lang="en-US" baseline="0" dirty="0" smtClean="0"/>
              <a:t>. Drag to draw a text box on the slide.</a:t>
            </a:r>
            <a:endParaRPr lang="en-US" dirty="0" smtClean="0"/>
          </a:p>
          <a:p>
            <a:pPr marL="228600" indent="-228600">
              <a:buFont typeface="+mj-lt"/>
              <a:buAutoNum type="arabicPeriod"/>
            </a:pPr>
            <a:r>
              <a:rPr lang="en-US" dirty="0" smtClean="0"/>
              <a:t>In</a:t>
            </a:r>
            <a:r>
              <a:rPr lang="en-US" baseline="0" dirty="0" smtClean="0"/>
              <a:t> the text box, e</a:t>
            </a:r>
            <a:r>
              <a:rPr lang="en-US" dirty="0" smtClean="0"/>
              <a:t>nter text and select it.</a:t>
            </a:r>
            <a:r>
              <a:rPr lang="en-US" baseline="0" dirty="0" smtClean="0"/>
              <a:t> </a:t>
            </a:r>
            <a:r>
              <a:rPr lang="en-US" dirty="0" smtClean="0"/>
              <a:t>On the </a:t>
            </a:r>
            <a:r>
              <a:rPr lang="en-US" b="1" dirty="0" smtClean="0"/>
              <a:t>Home</a:t>
            </a:r>
            <a:r>
              <a:rPr lang="en-US" dirty="0" smtClean="0"/>
              <a:t> tab, in the </a:t>
            </a:r>
            <a:r>
              <a:rPr lang="en-US" b="1" dirty="0" smtClean="0"/>
              <a:t>Font</a:t>
            </a:r>
            <a:r>
              <a:rPr lang="en-US" dirty="0" smtClean="0"/>
              <a:t> group,</a:t>
            </a:r>
            <a:r>
              <a:rPr lang="en-US" baseline="0" dirty="0" smtClean="0"/>
              <a:t> do the following:</a:t>
            </a:r>
          </a:p>
          <a:p>
            <a:pPr marL="685800" lvl="1" indent="-228600">
              <a:buFont typeface="Arial" pitchFamily="34" charset="0"/>
              <a:buChar cha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 </a:t>
            </a:r>
          </a:p>
          <a:p>
            <a:pPr marL="685800" lvl="1" indent="-228600">
              <a:buFont typeface="Arial" pitchFamily="34" charset="0"/>
              <a:buChar char="•"/>
            </a:pPr>
            <a:r>
              <a:rPr lang="en-US" dirty="0" smtClean="0"/>
              <a:t>Click </a:t>
            </a:r>
            <a:r>
              <a:rPr lang="en-US" b="1" dirty="0" smtClean="0"/>
              <a:t>Bold</a:t>
            </a:r>
            <a:r>
              <a:rPr lang="en-US" dirty="0" smtClean="0"/>
              <a:t>.</a:t>
            </a:r>
          </a:p>
          <a:p>
            <a:pPr marL="228600" indent="-228600">
              <a:buFont typeface="+mj-lt"/>
              <a:buAutoNum type="arabicPeriod"/>
            </a:pPr>
            <a:r>
              <a:rPr lang="en-US" dirty="0" smtClean="0"/>
              <a:t>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 </a:t>
            </a:r>
          </a:p>
          <a:p>
            <a:pPr marL="228600" indent="-228600">
              <a:buFont typeface="+mj-lt"/>
              <a:buAutoNum type="arabicPeriod"/>
            </a:pPr>
            <a:r>
              <a:rPr lang="en-US" dirty="0" smtClean="0"/>
              <a:t>Select</a:t>
            </a:r>
            <a:r>
              <a:rPr lang="en-US" baseline="0" dirty="0" smtClean="0"/>
              <a:t> the text box on the slide. </a:t>
            </a: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WordArt</a:t>
            </a:r>
            <a:r>
              <a:rPr lang="en-US" dirty="0" smtClean="0"/>
              <a:t> </a:t>
            </a:r>
            <a:r>
              <a:rPr lang="en-US" b="1" dirty="0" smtClean="0"/>
              <a:t>Styles</a:t>
            </a:r>
            <a:r>
              <a:rPr lang="en-US" baseline="0" dirty="0" smtClean="0"/>
              <a:t> group, click </a:t>
            </a:r>
            <a:r>
              <a:rPr lang="en-US" b="1" baseline="0" dirty="0" smtClean="0"/>
              <a:t>More</a:t>
            </a:r>
            <a:r>
              <a:rPr lang="en-US" baseline="0" dirty="0" smtClean="0"/>
              <a:t> </a:t>
            </a:r>
            <a:r>
              <a:rPr lang="en-US" b="1" baseline="0" dirty="0" smtClean="0"/>
              <a:t>WordArt</a:t>
            </a:r>
            <a:r>
              <a:rPr lang="en-US" baseline="0" dirty="0" smtClean="0"/>
              <a:t>, and then under </a:t>
            </a:r>
            <a:r>
              <a:rPr lang="en-US" b="1" baseline="0" dirty="0" smtClean="0"/>
              <a:t>Applies</a:t>
            </a:r>
            <a:r>
              <a:rPr lang="en-US" baseline="0" dirty="0" smtClean="0"/>
              <a:t> </a:t>
            </a:r>
            <a:r>
              <a:rPr lang="en-US" b="1" baseline="0" dirty="0" smtClean="0"/>
              <a:t>to All Text in Shape</a:t>
            </a:r>
            <a:r>
              <a:rPr lang="en-US" baseline="0" dirty="0" smtClean="0"/>
              <a:t> click </a:t>
            </a:r>
            <a:r>
              <a:rPr lang="en-US" b="1" dirty="0" smtClean="0"/>
              <a:t>Fill - Accent 1, Plastic Bevel, Reflection </a:t>
            </a:r>
            <a:r>
              <a:rPr lang="en-US" dirty="0" smtClean="0"/>
              <a:t>(first row, fifth option from the</a:t>
            </a:r>
            <a:r>
              <a:rPr lang="en-US" baseline="0" dirty="0" smtClean="0"/>
              <a:t> left).</a:t>
            </a:r>
            <a:endParaRPr lang="en-US" dirty="0" smtClean="0"/>
          </a:p>
          <a:p>
            <a:endParaRPr lang="en-US" dirty="0" smtClean="0"/>
          </a:p>
          <a:p>
            <a:endParaRPr lang="en-US" dirty="0" smtClean="0"/>
          </a:p>
          <a:p>
            <a:r>
              <a:rPr lang="en-US" dirty="0" smtClean="0"/>
              <a:t>To</a:t>
            </a:r>
            <a:r>
              <a:rPr lang="en-US" baseline="0" dirty="0" smtClean="0"/>
              <a:t> reproduce the animation effects on this slide, do the following:</a:t>
            </a:r>
            <a:endParaRPr lang="en-US" dirty="0" smtClean="0"/>
          </a:p>
          <a:p>
            <a:pPr marL="228600" indent="-228600">
              <a:buFont typeface="+mj-lt"/>
              <a:buAutoNum type="arabicPeriod"/>
            </a:pPr>
            <a:r>
              <a:rPr lang="en-US" b="0" baseline="0" dirty="0" smtClean="0"/>
              <a:t>On the </a:t>
            </a:r>
            <a:r>
              <a:rPr lang="en-US" b="1" baseline="0" dirty="0" smtClean="0"/>
              <a:t>View</a:t>
            </a:r>
            <a:r>
              <a:rPr lang="en-US" b="0" baseline="0" dirty="0" smtClean="0"/>
              <a:t> tab, in the </a:t>
            </a:r>
            <a:r>
              <a:rPr lang="en-US" b="1" baseline="0" dirty="0" smtClean="0"/>
              <a:t>Zoom</a:t>
            </a:r>
            <a:r>
              <a:rPr lang="en-US" b="0" baseline="0" dirty="0" smtClean="0"/>
              <a:t> group, click </a:t>
            </a:r>
            <a:r>
              <a:rPr lang="en-US" b="1" baseline="0" dirty="0" smtClean="0"/>
              <a:t>Zoom</a:t>
            </a:r>
            <a:r>
              <a:rPr lang="en-US" b="0" baseline="0" dirty="0" smtClean="0"/>
              <a:t>, and then in the </a:t>
            </a:r>
            <a:r>
              <a:rPr lang="en-US" b="1" baseline="0" dirty="0" smtClean="0"/>
              <a:t>Zoom</a:t>
            </a:r>
            <a:r>
              <a:rPr lang="en-US" b="0" baseline="0" dirty="0" smtClean="0"/>
              <a:t> dialog box, select </a:t>
            </a:r>
            <a:r>
              <a:rPr lang="en-US" b="1" baseline="0" dirty="0" smtClean="0"/>
              <a:t>66%</a:t>
            </a:r>
            <a:r>
              <a:rPr lang="en-US" b="0" baseline="0" dirty="0" smtClean="0"/>
              <a:t>.</a:t>
            </a:r>
            <a:r>
              <a:rPr lang="en-US" b="0" dirty="0" smtClean="0"/>
              <a:t> </a:t>
            </a:r>
            <a:endParaRPr lang="en-US" dirty="0" smtClean="0"/>
          </a:p>
          <a:p>
            <a:pPr marL="228600" indent="-228600">
              <a:buFont typeface="+mj-lt"/>
              <a:buAutoNum type="arabicPeriod"/>
            </a:pPr>
            <a:r>
              <a:rPr lang="en-US" dirty="0" smtClean="0"/>
              <a:t>On</a:t>
            </a:r>
            <a:r>
              <a:rPr lang="en-US" baseline="0" dirty="0" smtClean="0"/>
              <a:t> the </a:t>
            </a:r>
            <a:r>
              <a:rPr lang="en-US" b="1" baseline="0" dirty="0" smtClean="0"/>
              <a:t>Animations</a:t>
            </a:r>
            <a:r>
              <a:rPr lang="en-US" baseline="0" dirty="0" smtClean="0"/>
              <a:t> tab, in the </a:t>
            </a:r>
            <a:r>
              <a:rPr lang="en-US" b="1" baseline="0" dirty="0" smtClean="0"/>
              <a:t>Animations</a:t>
            </a:r>
            <a:r>
              <a:rPr lang="en-US" baseline="0" dirty="0" smtClean="0"/>
              <a:t> group, click </a:t>
            </a:r>
            <a:r>
              <a:rPr lang="en-US" b="1" baseline="0" dirty="0" smtClean="0"/>
              <a:t>Custom</a:t>
            </a:r>
            <a:r>
              <a:rPr lang="en-US" baseline="0" dirty="0" smtClean="0"/>
              <a:t> </a:t>
            </a:r>
            <a:r>
              <a:rPr lang="en-US" b="1" baseline="0" dirty="0" smtClean="0"/>
              <a:t>Animation</a:t>
            </a:r>
            <a:r>
              <a:rPr lang="en-US" baseline="0" dirty="0" smtClean="0"/>
              <a:t>. </a:t>
            </a:r>
            <a:endParaRPr lang="en-US"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On the slide, select the text box.</a:t>
            </a:r>
            <a:r>
              <a:rPr lang="en-US" baseline="0" dirty="0" smtClean="0"/>
              <a:t> I</a:t>
            </a:r>
            <a:r>
              <a:rPr lang="en-US" dirty="0" smtClean="0"/>
              <a:t>n the </a:t>
            </a:r>
            <a:r>
              <a:rPr lang="en-US" b="1" dirty="0" smtClean="0"/>
              <a:t>Custom</a:t>
            </a:r>
            <a:r>
              <a:rPr lang="en-US" dirty="0" smtClean="0"/>
              <a:t> </a:t>
            </a:r>
            <a:r>
              <a:rPr lang="en-US" b="1" dirty="0" smtClean="0"/>
              <a:t>Animation</a:t>
            </a:r>
            <a:r>
              <a:rPr lang="en-US" dirty="0" smtClean="0"/>
              <a:t> task pane, do</a:t>
            </a:r>
            <a:r>
              <a:rPr lang="en-US" baseline="0" dirty="0" smtClean="0"/>
              <a:t> the following:</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b="0" dirty="0" smtClean="0"/>
              <a:t>,</a:t>
            </a:r>
            <a:r>
              <a:rPr lang="en-US" baseline="0" dirty="0" smtClean="0"/>
              <a:t> and then click </a:t>
            </a:r>
            <a:r>
              <a:rPr lang="en-US" b="1" baseline="0" dirty="0" smtClean="0"/>
              <a:t>More</a:t>
            </a:r>
            <a:r>
              <a:rPr lang="en-US" baseline="0" dirty="0" smtClean="0"/>
              <a:t> </a:t>
            </a:r>
            <a:r>
              <a:rPr lang="en-US" b="1" baseline="0" dirty="0" smtClean="0"/>
              <a:t>Effects</a:t>
            </a:r>
            <a:r>
              <a:rPr lang="en-US" baseline="0" dirty="0" smtClean="0"/>
              <a:t>. In the </a:t>
            </a:r>
            <a:r>
              <a:rPr lang="en-US" b="1" baseline="0" dirty="0" smtClean="0"/>
              <a:t>Add</a:t>
            </a:r>
            <a:r>
              <a:rPr lang="en-US" baseline="0" dirty="0" smtClean="0"/>
              <a:t> </a:t>
            </a:r>
            <a:r>
              <a:rPr lang="en-US" b="1" baseline="0" dirty="0" smtClean="0"/>
              <a:t>Entrance</a:t>
            </a:r>
            <a:r>
              <a:rPr lang="en-US" baseline="0" dirty="0" smtClean="0"/>
              <a:t> </a:t>
            </a:r>
            <a:r>
              <a:rPr lang="en-US" b="1" baseline="0" dirty="0" smtClean="0"/>
              <a:t>Effects</a:t>
            </a:r>
            <a:r>
              <a:rPr lang="en-US" baseline="0" dirty="0" smtClean="0"/>
              <a:t> dialog box, under </a:t>
            </a:r>
            <a:r>
              <a:rPr lang="en-US" b="1" baseline="0" dirty="0" smtClean="0"/>
              <a:t>Subtle</a:t>
            </a:r>
            <a:r>
              <a:rPr lang="en-US" b="0" baseline="0" dirty="0" smtClean="0"/>
              <a:t>,</a:t>
            </a:r>
            <a:r>
              <a:rPr lang="en-US" baseline="0" dirty="0" smtClean="0"/>
              <a:t> click </a:t>
            </a:r>
            <a:r>
              <a:rPr lang="en-US" b="1" baseline="0" dirty="0" smtClean="0"/>
              <a:t>Fade</a:t>
            </a:r>
            <a:r>
              <a:rPr lang="en-US" baseline="0" dirty="0" smtClean="0"/>
              <a:t>.</a:t>
            </a:r>
          </a:p>
          <a:p>
            <a:pPr marL="685800" lvl="1" indent="-228600">
              <a:buFont typeface="+mj-lt"/>
              <a:buAutoNum type="arabicPeriod"/>
            </a:pPr>
            <a:r>
              <a:rPr lang="en-US" baseline="0" dirty="0" smtClean="0"/>
              <a:t>Select the animation effect (fade effect for the text box). Under </a:t>
            </a:r>
            <a:r>
              <a:rPr lang="en-US" b="1" baseline="0" dirty="0" smtClean="0"/>
              <a:t>Modify: Fade</a:t>
            </a:r>
            <a:r>
              <a:rPr lang="en-US" b="0" baseline="0" dirty="0" smtClean="0"/>
              <a:t>,</a:t>
            </a:r>
            <a:r>
              <a:rPr lang="en-US" b="1" baseline="0" dirty="0" smtClean="0"/>
              <a:t> </a:t>
            </a:r>
            <a:r>
              <a:rPr lang="en-US" baseline="0" dirty="0" smtClean="0"/>
              <a:t>do the following:</a:t>
            </a:r>
          </a:p>
          <a:p>
            <a:pPr marL="1143000" lvl="2" indent="-228600">
              <a:buFont typeface="Arial" pitchFamily="34" charset="0"/>
              <a:buChar cha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143000" lvl="2" indent="-228600">
              <a:buFont typeface="Arial" pitchFamily="34" charset="0"/>
              <a:buChar char="•"/>
            </a:pPr>
            <a:r>
              <a:rPr lang="en-US" dirty="0" smtClean="0"/>
              <a:t>In the </a:t>
            </a:r>
            <a:r>
              <a:rPr lang="en-US" b="1" dirty="0" smtClean="0"/>
              <a:t>Speed</a:t>
            </a:r>
            <a:r>
              <a:rPr lang="en-US" dirty="0" smtClean="0"/>
              <a:t> list, select </a:t>
            </a:r>
            <a:r>
              <a:rPr lang="en-US" b="1" dirty="0" smtClean="0"/>
              <a:t>Fast</a:t>
            </a:r>
            <a:r>
              <a:rPr lang="en-US" dirty="0" smtClean="0"/>
              <a:t>. </a:t>
            </a:r>
          </a:p>
          <a:p>
            <a:pPr marL="685800" lvl="1" indent="-228600">
              <a:buFont typeface="+mj-lt"/>
              <a:buAutoNum type="arabicPeriod"/>
            </a:pPr>
            <a:r>
              <a:rPr lang="en-US" dirty="0" smtClean="0"/>
              <a:t>Click</a:t>
            </a:r>
            <a:r>
              <a:rPr lang="en-US" baseline="0" dirty="0" smtClean="0"/>
              <a:t> </a:t>
            </a:r>
            <a:r>
              <a:rPr lang="en-US" b="1" baseline="0" dirty="0" smtClean="0"/>
              <a:t>Add</a:t>
            </a:r>
            <a:r>
              <a:rPr lang="en-US" baseline="0" dirty="0" smtClean="0"/>
              <a:t> </a:t>
            </a:r>
            <a:r>
              <a:rPr lang="en-US" b="1" baseline="0" dirty="0" smtClean="0"/>
              <a:t>Effect</a:t>
            </a:r>
            <a:r>
              <a:rPr lang="en-US" baseline="0" dirty="0" smtClean="0"/>
              <a:t>, point to </a:t>
            </a:r>
            <a:r>
              <a:rPr lang="en-US" b="1" baseline="0" dirty="0" smtClean="0"/>
              <a:t>Motion</a:t>
            </a:r>
            <a:r>
              <a:rPr lang="en-US" baseline="0" dirty="0" smtClean="0"/>
              <a:t> </a:t>
            </a:r>
            <a:r>
              <a:rPr lang="en-US" b="1" baseline="0" dirty="0" smtClean="0"/>
              <a:t>Path</a:t>
            </a:r>
            <a:r>
              <a:rPr lang="en-US" baseline="0" dirty="0" smtClean="0"/>
              <a:t>, point to </a:t>
            </a:r>
            <a:r>
              <a:rPr lang="en-US" b="1" baseline="0" dirty="0" smtClean="0"/>
              <a:t>Draw</a:t>
            </a:r>
            <a:r>
              <a:rPr lang="en-US" baseline="0" dirty="0" smtClean="0"/>
              <a:t> </a:t>
            </a:r>
            <a:r>
              <a:rPr lang="en-US" b="1" baseline="0" dirty="0" smtClean="0"/>
              <a:t>Custom</a:t>
            </a:r>
            <a:r>
              <a:rPr lang="en-US" baseline="0" dirty="0" smtClean="0"/>
              <a:t> </a:t>
            </a:r>
            <a:r>
              <a:rPr lang="en-US" b="1" baseline="0" dirty="0" smtClean="0"/>
              <a:t>Path</a:t>
            </a:r>
            <a:r>
              <a:rPr lang="en-US" b="0" baseline="0" dirty="0" smtClean="0"/>
              <a:t>,</a:t>
            </a:r>
            <a:r>
              <a:rPr lang="en-US" baseline="0" dirty="0" smtClean="0"/>
              <a:t> and then click </a:t>
            </a:r>
            <a:r>
              <a:rPr lang="en-US" b="1" baseline="0" dirty="0" smtClean="0"/>
              <a:t>Freeform</a:t>
            </a:r>
            <a:r>
              <a:rPr lang="en-US" b="0" baseline="0" dirty="0" smtClean="0"/>
              <a:t>. </a:t>
            </a:r>
          </a:p>
          <a:p>
            <a:pPr marL="228600" lvl="0" indent="-228600">
              <a:buFont typeface="+mj-lt"/>
              <a:buAutoNum type="arabicPeriod"/>
            </a:pPr>
            <a:r>
              <a:rPr lang="en-US" b="0" baseline="0" dirty="0" smtClean="0"/>
              <a:t>P</a:t>
            </a:r>
            <a:r>
              <a:rPr lang="en-US" baseline="0" dirty="0" smtClean="0"/>
              <a:t>ress and hold SHIFT, and </a:t>
            </a:r>
            <a:r>
              <a:rPr lang="en-US" b="0" baseline="0" dirty="0" smtClean="0"/>
              <a:t>then do the following to draw the freeform line on the slide:</a:t>
            </a:r>
            <a:r>
              <a:rPr lang="en-US" baseline="0" dirty="0" smtClean="0"/>
              <a:t> </a:t>
            </a:r>
          </a:p>
          <a:p>
            <a:pPr marL="685800" lvl="1" indent="-228600">
              <a:buFont typeface="+mj-lt"/>
              <a:buAutoNum type="arabicPeriod"/>
            </a:pPr>
            <a:r>
              <a:rPr lang="en-US" baseline="0" dirty="0" smtClean="0"/>
              <a:t>Click the first point in the center of the text box.</a:t>
            </a:r>
          </a:p>
          <a:p>
            <a:pPr marL="685800" lvl="1" indent="-228600">
              <a:buFont typeface="+mj-lt"/>
              <a:buAutoNum type="arabicPeriod"/>
            </a:pPr>
            <a:r>
              <a:rPr lang="en-US" baseline="0" dirty="0" smtClean="0"/>
              <a:t>Click the second point on the right edge of the text box.</a:t>
            </a:r>
          </a:p>
          <a:p>
            <a:pPr marL="685800" lvl="1" indent="-228600">
              <a:buFont typeface="+mj-lt"/>
              <a:buAutoNum type="arabicPeriod"/>
            </a:pPr>
            <a:r>
              <a:rPr lang="en-US" baseline="0" dirty="0" smtClean="0"/>
              <a:t>Double-click the third and final point 2” beyond the left edge of the slide.</a:t>
            </a:r>
          </a:p>
          <a:p>
            <a:pPr marL="228600" lvl="0" indent="-228600">
              <a:buFont typeface="+mj-lt"/>
              <a:buAutoNum type="arabicPeriod"/>
            </a:pPr>
            <a:r>
              <a:rPr lang="en-US" dirty="0" smtClean="0"/>
              <a:t>In the </a:t>
            </a:r>
            <a:r>
              <a:rPr lang="en-US" b="1" dirty="0" smtClean="0"/>
              <a:t>Custom Animation </a:t>
            </a:r>
            <a:r>
              <a:rPr lang="en-US" dirty="0" smtClean="0"/>
              <a:t>task pane, select the custom</a:t>
            </a:r>
            <a:r>
              <a:rPr lang="en-US" baseline="0" dirty="0" smtClean="0"/>
              <a:t> path effect. Under </a:t>
            </a:r>
            <a:r>
              <a:rPr lang="en-US" b="1" baseline="0" dirty="0" smtClean="0"/>
              <a:t>Modify: Custom Path</a:t>
            </a:r>
            <a:r>
              <a:rPr lang="en-US" b="0" baseline="0" dirty="0" smtClean="0"/>
              <a:t>,</a:t>
            </a:r>
            <a:r>
              <a:rPr lang="en-US" b="1" baseline="0" dirty="0" smtClean="0"/>
              <a:t> </a:t>
            </a:r>
            <a:r>
              <a:rPr lang="en-US" baseline="0" dirty="0" smtClean="0"/>
              <a:t>do the following:</a:t>
            </a:r>
          </a:p>
          <a:p>
            <a:pPr marL="685800" lvl="1" indent="-228600">
              <a:buFont typeface="Arial" pitchFamily="34" charset="0"/>
              <a:buChar char="•"/>
            </a:pPr>
            <a:r>
              <a:rPr lang="en-US" baseline="0" dirty="0" smtClean="0"/>
              <a:t>In the </a:t>
            </a:r>
            <a:r>
              <a:rPr lang="en-US" b="1" baseline="0" dirty="0" smtClean="0"/>
              <a:t>Start</a:t>
            </a:r>
            <a:r>
              <a:rPr lang="en-US" baseline="0" dirty="0" smtClean="0"/>
              <a:t> list, select </a:t>
            </a:r>
            <a:r>
              <a:rPr lang="en-US" b="1" baseline="0" dirty="0" smtClean="0"/>
              <a:t>With</a:t>
            </a:r>
            <a:r>
              <a:rPr lang="en-US" baseline="0" dirty="0" smtClean="0"/>
              <a:t> </a:t>
            </a:r>
            <a:r>
              <a:rPr lang="en-US" b="1" baseline="0" dirty="0" smtClean="0"/>
              <a:t>Previous</a:t>
            </a:r>
            <a:r>
              <a:rPr lang="en-US" baseline="0" dirty="0" smtClean="0"/>
              <a:t>.</a:t>
            </a:r>
          </a:p>
          <a:p>
            <a:pPr marL="685800" lvl="1" indent="-228600">
              <a:buFont typeface="Arial" pitchFamily="34" charset="0"/>
              <a:buChar char="•"/>
            </a:pPr>
            <a:r>
              <a:rPr lang="en-US" baseline="0" dirty="0" smtClean="0"/>
              <a:t>In the </a:t>
            </a:r>
            <a:r>
              <a:rPr lang="en-US" b="1" baseline="0" dirty="0" smtClean="0"/>
              <a:t>Speed</a:t>
            </a:r>
            <a:r>
              <a:rPr lang="en-US" baseline="0" dirty="0" smtClean="0"/>
              <a:t> list, select </a:t>
            </a:r>
            <a:r>
              <a:rPr lang="en-US" b="1" baseline="0" dirty="0" smtClean="0"/>
              <a:t>Medium</a:t>
            </a:r>
            <a:r>
              <a:rPr lang="en-US" baseline="0" dirty="0" smtClean="0"/>
              <a:t>. </a:t>
            </a:r>
            <a:endParaRPr lang="en-US"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On</a:t>
            </a:r>
            <a:r>
              <a:rPr lang="en-US" baseline="0" dirty="0" smtClean="0"/>
              <a:t> the slide, r</a:t>
            </a:r>
            <a:r>
              <a:rPr lang="en-US" dirty="0" smtClean="0"/>
              <a:t>ight-click the motion path on the slide, and select </a:t>
            </a:r>
            <a:r>
              <a:rPr lang="en-US" b="1" dirty="0" smtClean="0"/>
              <a:t>Reverse</a:t>
            </a:r>
            <a:r>
              <a:rPr lang="en-US" dirty="0" smtClean="0"/>
              <a:t> </a:t>
            </a:r>
            <a:r>
              <a:rPr lang="en-US" b="1" dirty="0" smtClean="0"/>
              <a:t>Path</a:t>
            </a:r>
            <a:r>
              <a:rPr lang="en-US" dirty="0" smtClean="0"/>
              <a:t> </a:t>
            </a:r>
            <a:r>
              <a:rPr lang="en-US" b="1" dirty="0" smtClean="0"/>
              <a:t>Direction</a:t>
            </a:r>
            <a:r>
              <a:rPr lang="en-US" dirty="0" smtClean="0"/>
              <a:t>.</a:t>
            </a:r>
          </a:p>
          <a:p>
            <a:endParaRPr lang="en-US" dirty="0" smtClean="0"/>
          </a:p>
          <a:p>
            <a:endParaRPr lang="en-US" dirty="0" smtClean="0"/>
          </a:p>
          <a:p>
            <a:r>
              <a:rPr lang="en-US" sz="1200" baseline="0" dirty="0" smtClean="0">
                <a:latin typeface="+mn-lt"/>
              </a:rPr>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Right-click the slide background area, and then click </a:t>
            </a:r>
            <a:r>
              <a:rPr lang="en-US" sz="1200" b="1" kern="1200" dirty="0" smtClean="0">
                <a:solidFill>
                  <a:schemeClr val="tx1"/>
                </a:solidFill>
                <a:latin typeface="+mn-lt"/>
                <a:ea typeface="+mn-ea"/>
                <a:cs typeface="+mn-cs"/>
              </a:rPr>
              <a:t>Format Background</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Radial</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Click the button next to </a:t>
            </a:r>
            <a:r>
              <a:rPr lang="en-US" sz="1200" b="1" kern="1200" dirty="0" smtClean="0">
                <a:solidFill>
                  <a:schemeClr val="tx1"/>
                </a:solidFill>
                <a:latin typeface="+mn-lt"/>
                <a:ea typeface="+mn-ea"/>
                <a:cs typeface="+mn-cs"/>
              </a:rPr>
              <a:t>Direction</a:t>
            </a:r>
            <a:r>
              <a:rPr lang="en-US" sz="1200" kern="1200" dirty="0" smtClean="0">
                <a:solidFill>
                  <a:schemeClr val="tx1"/>
                </a:solidFill>
                <a:latin typeface="+mn-lt"/>
                <a:ea typeface="+mn-ea"/>
                <a:cs typeface="+mn-cs"/>
              </a:rPr>
              <a:t>, and then click </a:t>
            </a:r>
            <a:r>
              <a:rPr lang="en-US" sz="1200" b="1" kern="1200" dirty="0" smtClean="0">
                <a:solidFill>
                  <a:schemeClr val="tx1"/>
                </a:solidFill>
                <a:latin typeface="+mn-lt"/>
                <a:ea typeface="+mn-ea"/>
                <a:cs typeface="+mn-cs"/>
              </a:rPr>
              <a:t>From Center </a:t>
            </a:r>
            <a:r>
              <a:rPr lang="en-US" sz="1200" b="0" kern="1200" dirty="0" smtClean="0">
                <a:solidFill>
                  <a:schemeClr val="tx1"/>
                </a:solidFill>
                <a:latin typeface="+mn-lt"/>
                <a:ea typeface="+mn-ea"/>
                <a:cs typeface="+mn-cs"/>
              </a:rPr>
              <a:t>(first row, second option from the left). </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Add</a:t>
            </a:r>
            <a:r>
              <a:rPr lang="en-US" sz="1200" b="0" kern="1200" dirty="0" smtClean="0">
                <a:solidFill>
                  <a:schemeClr val="tx1"/>
                </a:solidFill>
                <a:latin typeface="+mn-lt"/>
                <a:ea typeface="+mn-ea"/>
                <a:cs typeface="+mn-cs"/>
              </a:rPr>
              <a:t> or </a:t>
            </a:r>
            <a:r>
              <a:rPr lang="en-US" sz="1200" b="1" kern="1200" dirty="0" smtClean="0">
                <a:solidFill>
                  <a:schemeClr val="tx1"/>
                </a:solidFill>
                <a:latin typeface="+mn-lt"/>
                <a:ea typeface="+mn-ea"/>
                <a:cs typeface="+mn-cs"/>
              </a:rPr>
              <a:t>Remove</a:t>
            </a:r>
            <a:r>
              <a:rPr lang="en-US" sz="1200" kern="1200" dirty="0" smtClean="0">
                <a:solidFill>
                  <a:schemeClr val="tx1"/>
                </a:solidFill>
                <a:latin typeface="+mn-lt"/>
                <a:ea typeface="+mn-ea"/>
                <a:cs typeface="+mn-cs"/>
              </a:rPr>
              <a:t> until two stops appear in the drop-down list.</a:t>
            </a: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that you added as follows:</a:t>
            </a:r>
          </a:p>
          <a:p>
            <a:pPr marL="685800" lvl="1" indent="-228600">
              <a:buFont typeface="Arial" pitchFamily="34" charset="0"/>
              <a:buChar char="•"/>
            </a:pPr>
            <a:r>
              <a:rPr lang="en-US" sz="1200" kern="1200" dirty="0" smtClean="0">
                <a:solidFill>
                  <a:schemeClr val="tx1"/>
                </a:solidFill>
                <a:latin typeface="+mn-lt"/>
                <a:ea typeface="+mn-ea"/>
                <a:cs typeface="+mn-cs"/>
              </a:rPr>
              <a:t>Select </a:t>
            </a:r>
            <a:r>
              <a:rPr lang="en-US" sz="1200" b="1" kern="1200" dirty="0" smtClean="0">
                <a:solidFill>
                  <a:schemeClr val="tx1"/>
                </a:solidFill>
                <a:latin typeface="+mn-lt"/>
                <a:ea typeface="+mn-ea"/>
                <a:cs typeface="+mn-cs"/>
              </a:rPr>
              <a:t>Stop 1 </a:t>
            </a:r>
            <a:r>
              <a:rPr lang="en-US" sz="1200" kern="1200" dirty="0" smtClean="0">
                <a:solidFill>
                  <a:schemeClr val="tx1"/>
                </a:solidFill>
                <a:latin typeface="+mn-lt"/>
                <a:ea typeface="+mn-ea"/>
                <a:cs typeface="+mn-cs"/>
              </a:rPr>
              <a:t>from the list, and then do the following:</a:t>
            </a:r>
          </a:p>
          <a:p>
            <a:pPr marL="1143000" lvl="2"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Stop position </a:t>
            </a:r>
            <a:r>
              <a:rPr lang="en-US" sz="1200" kern="1200" dirty="0" smtClean="0">
                <a:solidFill>
                  <a:schemeClr val="tx1"/>
                </a:solidFill>
                <a:latin typeface="+mn-lt"/>
                <a:ea typeface="+mn-ea"/>
                <a:cs typeface="+mn-cs"/>
              </a:rPr>
              <a:t>box, enter </a:t>
            </a:r>
            <a:r>
              <a:rPr lang="en-US" sz="1200" b="1" kern="1200" dirty="0" smtClean="0">
                <a:solidFill>
                  <a:schemeClr val="tx1"/>
                </a:solidFill>
                <a:latin typeface="+mn-lt"/>
                <a:ea typeface="+mn-ea"/>
                <a:cs typeface="+mn-cs"/>
              </a:rPr>
              <a:t>0%</a:t>
            </a:r>
            <a:r>
              <a:rPr lang="en-US" sz="1200" b="0" kern="1200" dirty="0" smtClean="0">
                <a:solidFill>
                  <a:schemeClr val="tx1"/>
                </a:solidFill>
                <a:latin typeface="+mn-lt"/>
                <a:ea typeface="+mn-ea"/>
                <a:cs typeface="+mn-cs"/>
              </a:rPr>
              <a:t>.</a:t>
            </a:r>
          </a:p>
          <a:p>
            <a:pPr marL="1143000" lvl="2" indent="-228600">
              <a:buFont typeface="Arial" pitchFamily="34" charset="0"/>
              <a:buChar char="•"/>
            </a:pPr>
            <a:r>
              <a:rPr lang="en-US" sz="1200" kern="1200" dirty="0" smtClean="0">
                <a:solidFill>
                  <a:schemeClr val="tx1"/>
                </a:solidFill>
                <a:latin typeface="+mn-lt"/>
                <a:ea typeface="+mn-ea"/>
                <a:cs typeface="+mn-cs"/>
              </a:rPr>
              <a:t>Click the button next to </a:t>
            </a:r>
            <a:r>
              <a:rPr lang="en-US" sz="1200" b="1" kern="1200" dirty="0" smtClean="0">
                <a:solidFill>
                  <a:schemeClr val="tx1"/>
                </a:solidFill>
                <a:latin typeface="+mn-lt"/>
                <a:ea typeface="+mn-ea"/>
                <a:cs typeface="+mn-cs"/>
              </a:rPr>
              <a:t>Color</a:t>
            </a:r>
            <a:r>
              <a:rPr lang="en-US" sz="1200" kern="1200" dirty="0" smtClean="0">
                <a:solidFill>
                  <a:schemeClr val="tx1"/>
                </a:solidFill>
                <a:latin typeface="+mn-lt"/>
                <a:ea typeface="+mn-ea"/>
                <a:cs typeface="+mn-cs"/>
              </a:rPr>
              <a:t>, and then under </a:t>
            </a:r>
            <a:r>
              <a:rPr lang="en-US" sz="1200" b="1" kern="1200" dirty="0" smtClean="0">
                <a:solidFill>
                  <a:schemeClr val="tx1"/>
                </a:solidFill>
                <a:latin typeface="+mn-lt"/>
                <a:ea typeface="+mn-ea"/>
                <a:cs typeface="+mn-cs"/>
              </a:rPr>
              <a:t>Theme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Colors</a:t>
            </a:r>
            <a:r>
              <a:rPr lang="en-US" sz="1200" kern="1200" baseline="0" dirty="0" smtClean="0">
                <a:solidFill>
                  <a:schemeClr val="tx1"/>
                </a:solidFill>
                <a:latin typeface="+mn-lt"/>
                <a:ea typeface="+mn-ea"/>
                <a:cs typeface="+mn-cs"/>
              </a:rPr>
              <a:t> click </a:t>
            </a:r>
            <a:r>
              <a:rPr lang="en-US" sz="1200" b="1" kern="1200" baseline="0" dirty="0" smtClean="0">
                <a:solidFill>
                  <a:schemeClr val="tx1"/>
                </a:solidFill>
                <a:latin typeface="+mn-lt"/>
                <a:ea typeface="+mn-ea"/>
                <a:cs typeface="+mn-cs"/>
              </a:rPr>
              <a:t>White, Background 1 </a:t>
            </a:r>
            <a:r>
              <a:rPr lang="en-US" sz="1200" b="0" baseline="0" dirty="0" smtClean="0">
                <a:solidFill>
                  <a:schemeClr val="accent6"/>
                </a:solidFill>
                <a:latin typeface="+mn-lt"/>
              </a:rPr>
              <a:t>(first row, first option from the left). </a:t>
            </a:r>
            <a:endParaRPr lang="en-US" sz="1200" b="1" kern="1200" baseline="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Select </a:t>
            </a:r>
            <a:r>
              <a:rPr lang="en-US" sz="1200" b="1" kern="1200" dirty="0" smtClean="0">
                <a:solidFill>
                  <a:schemeClr val="tx1"/>
                </a:solidFill>
                <a:latin typeface="+mn-lt"/>
                <a:ea typeface="+mn-ea"/>
                <a:cs typeface="+mn-cs"/>
              </a:rPr>
              <a:t>Stop 2 </a:t>
            </a:r>
            <a:r>
              <a:rPr lang="en-US" sz="1200" kern="1200" dirty="0" smtClean="0">
                <a:solidFill>
                  <a:schemeClr val="tx1"/>
                </a:solidFill>
                <a:latin typeface="+mn-lt"/>
                <a:ea typeface="+mn-ea"/>
                <a:cs typeface="+mn-cs"/>
              </a:rPr>
              <a:t>from the list, and then do the following: </a:t>
            </a:r>
          </a:p>
          <a:p>
            <a:pPr marL="1143000" lvl="2"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Stop position </a:t>
            </a:r>
            <a:r>
              <a:rPr lang="en-US" sz="1200" kern="1200" dirty="0" smtClean="0">
                <a:solidFill>
                  <a:schemeClr val="tx1"/>
                </a:solidFill>
                <a:latin typeface="+mn-lt"/>
                <a:ea typeface="+mn-ea"/>
                <a:cs typeface="+mn-cs"/>
              </a:rPr>
              <a:t>box, enter </a:t>
            </a:r>
            <a:r>
              <a:rPr lang="en-US" sz="1200" b="1" kern="1200" dirty="0" smtClean="0">
                <a:solidFill>
                  <a:schemeClr val="tx1"/>
                </a:solidFill>
                <a:latin typeface="+mn-lt"/>
                <a:ea typeface="+mn-ea"/>
                <a:cs typeface="+mn-cs"/>
              </a:rPr>
              <a:t>100%</a:t>
            </a:r>
            <a:r>
              <a:rPr lang="en-US" sz="1200" kern="1200" dirty="0" smtClean="0">
                <a:solidFill>
                  <a:schemeClr val="tx1"/>
                </a:solidFill>
                <a:latin typeface="+mn-lt"/>
                <a:ea typeface="+mn-ea"/>
                <a:cs typeface="+mn-cs"/>
              </a:rPr>
              <a:t>.</a:t>
            </a:r>
          </a:p>
          <a:p>
            <a:pPr marL="1143000" marR="0" lvl="2"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Click the button next to </a:t>
            </a:r>
            <a:r>
              <a:rPr lang="en-US" sz="1200" b="1" dirty="0" smtClean="0"/>
              <a:t>Color</a:t>
            </a:r>
            <a:r>
              <a:rPr lang="en-US" sz="1200" b="0" kern="1200" baseline="0" dirty="0" smtClean="0">
                <a:solidFill>
                  <a:schemeClr val="tx1"/>
                </a:solidFill>
                <a:latin typeface="+mn-lt"/>
                <a:ea typeface="+mn-ea"/>
                <a:cs typeface="+mn-cs"/>
              </a:rPr>
              <a:t>, click </a:t>
            </a:r>
            <a:r>
              <a:rPr lang="en-US" sz="1200" b="1" kern="1200" baseline="0" dirty="0" smtClean="0">
                <a:solidFill>
                  <a:schemeClr val="tx1"/>
                </a:solidFill>
                <a:latin typeface="+mn-lt"/>
                <a:ea typeface="+mn-ea"/>
                <a:cs typeface="+mn-cs"/>
              </a:rPr>
              <a:t>More</a:t>
            </a:r>
            <a:r>
              <a:rPr lang="en-US" sz="1200" b="0" kern="1200" baseline="0" dirty="0" smtClean="0">
                <a:solidFill>
                  <a:schemeClr val="tx1"/>
                </a:solidFill>
                <a:latin typeface="+mn-lt"/>
                <a:ea typeface="+mn-ea"/>
                <a:cs typeface="+mn-cs"/>
              </a:rPr>
              <a:t> </a:t>
            </a:r>
            <a:r>
              <a:rPr lang="en-US" sz="1200" b="1" kern="1200" baseline="0" dirty="0" smtClean="0">
                <a:solidFill>
                  <a:schemeClr val="tx1"/>
                </a:solidFill>
                <a:latin typeface="+mn-lt"/>
                <a:ea typeface="+mn-ea"/>
                <a:cs typeface="+mn-cs"/>
              </a:rPr>
              <a:t>Colors</a:t>
            </a:r>
            <a:r>
              <a:rPr lang="en-US" sz="1200" b="0" kern="1200" baseline="0" dirty="0" smtClean="0">
                <a:solidFill>
                  <a:schemeClr val="tx1"/>
                </a:solidFill>
                <a:latin typeface="+mn-lt"/>
                <a:ea typeface="+mn-ea"/>
                <a:cs typeface="+mn-cs"/>
              </a:rPr>
              <a:t>, and then in the </a:t>
            </a:r>
            <a:r>
              <a:rPr lang="en-US" sz="1200" b="1" kern="1200" baseline="0" dirty="0" smtClean="0">
                <a:solidFill>
                  <a:schemeClr val="tx1"/>
                </a:solidFill>
                <a:latin typeface="+mn-lt"/>
                <a:ea typeface="+mn-ea"/>
                <a:cs typeface="+mn-cs"/>
              </a:rPr>
              <a:t>Colors</a:t>
            </a:r>
            <a:r>
              <a:rPr lang="en-US" sz="1200" b="0" kern="1200" baseline="0" dirty="0" smtClean="0">
                <a:solidFill>
                  <a:schemeClr val="tx1"/>
                </a:solidFill>
                <a:latin typeface="+mn-lt"/>
                <a:ea typeface="+mn-ea"/>
                <a:cs typeface="+mn-cs"/>
              </a:rPr>
              <a:t> dialog box, on the </a:t>
            </a:r>
            <a:r>
              <a:rPr lang="en-US" sz="1200" b="1" kern="1200" baseline="0" dirty="0" smtClean="0">
                <a:solidFill>
                  <a:schemeClr val="tx1"/>
                </a:solidFill>
                <a:latin typeface="+mn-lt"/>
                <a:ea typeface="+mn-ea"/>
                <a:cs typeface="+mn-cs"/>
              </a:rPr>
              <a:t>Custom</a:t>
            </a:r>
            <a:r>
              <a:rPr lang="en-US" sz="1200" b="0" kern="1200" baseline="0" dirty="0" smtClean="0">
                <a:solidFill>
                  <a:schemeClr val="tx1"/>
                </a:solidFill>
                <a:latin typeface="+mn-lt"/>
                <a:ea typeface="+mn-ea"/>
                <a:cs typeface="+mn-cs"/>
              </a:rPr>
              <a:t> tab, enter values for Red: </a:t>
            </a:r>
            <a:r>
              <a:rPr lang="en-US" sz="1200" b="1" kern="1200" baseline="0" dirty="0" smtClean="0">
                <a:solidFill>
                  <a:schemeClr val="tx1"/>
                </a:solidFill>
                <a:latin typeface="+mn-lt"/>
                <a:ea typeface="+mn-ea"/>
                <a:cs typeface="+mn-cs"/>
              </a:rPr>
              <a:t>200</a:t>
            </a:r>
            <a:r>
              <a:rPr lang="en-US" sz="1200" b="0" kern="1200" baseline="0" dirty="0" smtClean="0">
                <a:solidFill>
                  <a:schemeClr val="tx1"/>
                </a:solidFill>
                <a:latin typeface="+mn-lt"/>
                <a:ea typeface="+mn-ea"/>
                <a:cs typeface="+mn-cs"/>
              </a:rPr>
              <a:t>, Green: </a:t>
            </a:r>
            <a:r>
              <a:rPr lang="en-US" sz="1200" b="1" kern="1200" baseline="0" dirty="0" smtClean="0">
                <a:solidFill>
                  <a:schemeClr val="tx1"/>
                </a:solidFill>
                <a:latin typeface="+mn-lt"/>
                <a:ea typeface="+mn-ea"/>
                <a:cs typeface="+mn-cs"/>
              </a:rPr>
              <a:t>209</a:t>
            </a:r>
            <a:r>
              <a:rPr lang="en-US" sz="1200" b="0" kern="1200" baseline="0" dirty="0" smtClean="0">
                <a:solidFill>
                  <a:schemeClr val="tx1"/>
                </a:solidFill>
                <a:latin typeface="+mn-lt"/>
                <a:ea typeface="+mn-ea"/>
                <a:cs typeface="+mn-cs"/>
              </a:rPr>
              <a:t>, and Blue: </a:t>
            </a:r>
            <a:r>
              <a:rPr lang="en-US" sz="1200" b="1" kern="1200" baseline="0" dirty="0" smtClean="0">
                <a:solidFill>
                  <a:schemeClr val="tx1"/>
                </a:solidFill>
                <a:latin typeface="+mn-lt"/>
                <a:ea typeface="+mn-ea"/>
                <a:cs typeface="+mn-cs"/>
              </a:rPr>
              <a:t>218</a:t>
            </a:r>
            <a:r>
              <a:rPr lang="en-US" sz="1200" b="0" kern="1200" baseline="0" dirty="0" smtClean="0">
                <a:solidFill>
                  <a:schemeClr val="tx1"/>
                </a:solidFill>
                <a:latin typeface="+mn-lt"/>
                <a:ea typeface="+mn-ea"/>
                <a:cs typeface="+mn-cs"/>
              </a:rPr>
              <a:t>.</a:t>
            </a:r>
            <a:endParaRPr lang="en-US" sz="1200" dirty="0" smtClean="0"/>
          </a:p>
          <a:p>
            <a:endParaRPr lang="en-US" dirty="0" smtClean="0"/>
          </a:p>
        </p:txBody>
      </p:sp>
      <p:sp>
        <p:nvSpPr>
          <p:cNvPr id="7" name="Slide Image Placeholder 6"/>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3B1AC171-7396-4785-86E9-1347EFD2756D}" type="slidenum">
              <a:rPr lang="el-GR" smtClean="0"/>
              <a:pPr/>
              <a:t>3</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a:noAutofit/>
          </a:bodyPr>
          <a:lstStyle/>
          <a:p>
            <a:r>
              <a:rPr lang="en-US" sz="1200" dirty="0" smtClean="0"/>
              <a:t>For</a:t>
            </a:r>
            <a:r>
              <a:rPr lang="en-US" sz="1200" baseline="0" dirty="0" smtClean="0"/>
              <a:t> reproduction steps for this slide, refer to the PowerPoint template titled “</a:t>
            </a:r>
            <a:r>
              <a:rPr lang="en-US" sz="1200" kern="1200" dirty="0" smtClean="0">
                <a:solidFill>
                  <a:schemeClr val="tx1"/>
                </a:solidFill>
                <a:latin typeface="+mn-lt"/>
                <a:ea typeface="+mn-ea"/>
                <a:cs typeface="+mn-cs"/>
              </a:rPr>
              <a:t>Combined picture and text effects for PowerPoint slides</a:t>
            </a:r>
            <a:r>
              <a:rPr lang="en-US" sz="1200" baseline="0" dirty="0" smtClean="0"/>
              <a:t>” (ANI_TEXT.potx), slide number 8.</a:t>
            </a:r>
            <a:endParaRPr lang="en-US" sz="120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a:noAutofit/>
          </a:bodyPr>
          <a:lstStyle/>
          <a:p>
            <a:r>
              <a:rPr lang="en-US" sz="1200" dirty="0" smtClean="0"/>
              <a:t>For</a:t>
            </a:r>
            <a:r>
              <a:rPr lang="en-US" sz="1200" baseline="0" dirty="0" smtClean="0"/>
              <a:t> reproduction steps for this slide, refer to the PowerPoint template titled “</a:t>
            </a:r>
            <a:r>
              <a:rPr lang="en-US" sz="1200" kern="1200" dirty="0" smtClean="0">
                <a:solidFill>
                  <a:schemeClr val="tx1"/>
                </a:solidFill>
                <a:latin typeface="+mn-lt"/>
                <a:ea typeface="+mn-ea"/>
                <a:cs typeface="+mn-cs"/>
              </a:rPr>
              <a:t>Combined picture and text effects for PowerPoint slides</a:t>
            </a:r>
            <a:r>
              <a:rPr lang="en-US" sz="1200" baseline="0" dirty="0" smtClean="0"/>
              <a:t>” (ANI_TEXT.potx), slide number 8.</a:t>
            </a:r>
            <a:endParaRPr lang="en-US" sz="120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a:noAutofit/>
          </a:bodyPr>
          <a:lstStyle/>
          <a:p>
            <a:r>
              <a:rPr lang="en-US" sz="1200" dirty="0" smtClean="0"/>
              <a:t>For</a:t>
            </a:r>
            <a:r>
              <a:rPr lang="en-US" sz="1200" baseline="0" dirty="0" smtClean="0"/>
              <a:t> reproduction steps for this slide, refer to the PowerPoint template titled “</a:t>
            </a:r>
            <a:r>
              <a:rPr lang="en-US" sz="1200" kern="1200" dirty="0" smtClean="0">
                <a:solidFill>
                  <a:schemeClr val="tx1"/>
                </a:solidFill>
                <a:latin typeface="+mn-lt"/>
                <a:ea typeface="+mn-ea"/>
                <a:cs typeface="+mn-cs"/>
              </a:rPr>
              <a:t>Combined picture and text effects for PowerPoint slides</a:t>
            </a:r>
            <a:r>
              <a:rPr lang="en-US" sz="1200" baseline="0" dirty="0" smtClean="0"/>
              <a:t>” (ANI_TEXT.potx), slide number 8.</a:t>
            </a:r>
            <a:endParaRPr lang="en-US" sz="120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a:noAutofit/>
          </a:bodyPr>
          <a:lstStyle/>
          <a:p>
            <a:r>
              <a:rPr lang="en-US" sz="1200" dirty="0" smtClean="0"/>
              <a:t>For</a:t>
            </a:r>
            <a:r>
              <a:rPr lang="en-US" sz="1200" baseline="0" dirty="0" smtClean="0"/>
              <a:t> reproduction steps for this slide, refer to the PowerPoint template titled “</a:t>
            </a:r>
            <a:r>
              <a:rPr lang="en-US" sz="1200" kern="1200" dirty="0" smtClean="0">
                <a:solidFill>
                  <a:schemeClr val="tx1"/>
                </a:solidFill>
                <a:latin typeface="+mn-lt"/>
                <a:ea typeface="+mn-ea"/>
                <a:cs typeface="+mn-cs"/>
              </a:rPr>
              <a:t>Combined picture and text effects for PowerPoint slides</a:t>
            </a:r>
            <a:r>
              <a:rPr lang="en-US" sz="1200" baseline="0" dirty="0" smtClean="0"/>
              <a:t>” (ANI_TEXT.potx), slide number 8.</a:t>
            </a:r>
            <a:endParaRPr lang="en-US" sz="120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a:noAutofit/>
          </a:bodyPr>
          <a:lstStyle/>
          <a:p>
            <a:r>
              <a:rPr lang="en-US" sz="1200" dirty="0" smtClean="0"/>
              <a:t>For</a:t>
            </a:r>
            <a:r>
              <a:rPr lang="en-US" sz="1200" baseline="0" dirty="0" smtClean="0"/>
              <a:t> reproduction steps for this slide, refer to the PowerPoint template titled “</a:t>
            </a:r>
            <a:r>
              <a:rPr lang="en-US" sz="1200" kern="1200" dirty="0" smtClean="0">
                <a:solidFill>
                  <a:schemeClr val="tx1"/>
                </a:solidFill>
                <a:latin typeface="+mn-lt"/>
                <a:ea typeface="+mn-ea"/>
                <a:cs typeface="+mn-cs"/>
              </a:rPr>
              <a:t>Combined picture and text effects for PowerPoint slides</a:t>
            </a:r>
            <a:r>
              <a:rPr lang="en-US" sz="1200" baseline="0" dirty="0" smtClean="0"/>
              <a:t>” (ANI_TEXT.potx), slide number 8.</a:t>
            </a:r>
            <a:endParaRPr lang="en-US" sz="120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r>
              <a:rPr lang="el-GR" dirty="0" smtClean="0"/>
              <a:t>15 Απριλίου 2014</a:t>
            </a:r>
            <a:endParaRPr lang="el-GR" dirty="0"/>
          </a:p>
        </p:txBody>
      </p:sp>
      <p:sp>
        <p:nvSpPr>
          <p:cNvPr id="5" name="4 - Θέση υποσέλιδου"/>
          <p:cNvSpPr>
            <a:spLocks noGrp="1"/>
          </p:cNvSpPr>
          <p:nvPr>
            <p:ph type="ftr" sz="quarter" idx="11"/>
          </p:nvPr>
        </p:nvSpPr>
        <p:spPr>
          <a:xfrm>
            <a:off x="3059832" y="6376243"/>
            <a:ext cx="2895600" cy="365125"/>
          </a:xfrm>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r>
              <a:rPr lang="el-GR" smtClean="0"/>
              <a:t>15 Απριλίου 2014</a:t>
            </a:r>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r>
              <a:rPr lang="el-GR" smtClean="0"/>
              <a:t>15 Απριλίου 2014</a:t>
            </a:r>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r>
              <a:rPr lang="el-GR" smtClean="0"/>
              <a:t>15 Απριλίου 2014</a:t>
            </a:r>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r>
              <a:rPr lang="el-GR" smtClean="0"/>
              <a:t>15 Απριλίου 2014</a:t>
            </a:r>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r>
              <a:rPr lang="el-GR" smtClean="0"/>
              <a:t>15 Απριλίου 2014</a:t>
            </a:r>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r>
              <a:rPr lang="el-GR" smtClean="0"/>
              <a:t>15 Απριλίου 2014</a:t>
            </a:r>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r>
              <a:rPr lang="el-GR" smtClean="0"/>
              <a:t>15 Απριλίου 2014</a:t>
            </a:r>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r>
              <a:rPr lang="el-GR" smtClean="0"/>
              <a:t>15 Απριλίου 2014</a:t>
            </a:r>
            <a:endParaRPr lang="el-GR"/>
          </a:p>
        </p:txBody>
      </p:sp>
      <p:sp>
        <p:nvSpPr>
          <p:cNvPr id="3" name="2 - Θέση υποσέλιδου"/>
          <p:cNvSpPr>
            <a:spLocks noGrp="1"/>
          </p:cNvSpPr>
          <p:nvPr>
            <p:ph type="ftr" sz="quarter" idx="11"/>
          </p:nvPr>
        </p:nvSpPr>
        <p:spPr/>
        <p:txBody>
          <a:bodyPr/>
          <a:lstStyle/>
          <a:p>
            <a:r>
              <a:rPr lang="el-GR" dirty="0" smtClean="0"/>
              <a:t>Υπουργείο Παιδείας και Θρησκευμάτων</a:t>
            </a:r>
          </a:p>
          <a:p>
            <a:r>
              <a:rPr lang="el-GR" dirty="0" smtClean="0"/>
              <a:t>Ειδική Υπηρεσία Διαχείρισης</a:t>
            </a:r>
            <a:endParaRPr lang="el-GR" dirty="0"/>
          </a:p>
        </p:txBody>
      </p:sp>
      <p:sp>
        <p:nvSpPr>
          <p:cNvPr id="4" name="3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r>
              <a:rPr lang="el-GR" smtClean="0"/>
              <a:t>15 Απριλίου 2014</a:t>
            </a:r>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r>
              <a:rPr lang="el-GR" smtClean="0"/>
              <a:t>15 Απριλίου 2014</a:t>
            </a:r>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5E0AFF23-4A7E-4B60-B545-973EE0E9D7E4}"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l-GR" smtClean="0"/>
              <a:t>15 Απριλίου 2014</a:t>
            </a:r>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l-GR" dirty="0" smtClean="0"/>
              <a:t>ΥΠΟΥΡΓΕΙΟ ΠΑΙΔΕΙΑΣ ΚΑΙ ΘΡΗΣΚΕΥΜΑΤΩΝ</a:t>
            </a:r>
          </a:p>
          <a:p>
            <a:r>
              <a:rPr lang="el-GR" dirty="0" smtClean="0"/>
              <a:t>ΕΙΔΙΚΗ ΥΠΗΡΕΣΊΑ ΔΙΑΧΕΙΡΙΣΗΣ</a:t>
            </a: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0AFF23-4A7E-4B60-B545-973EE0E9D7E4}"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755576" y="4214740"/>
            <a:ext cx="7958983" cy="2643259"/>
          </a:xfrm>
          <a:prstGeom prst="rect">
            <a:avLst/>
          </a:prstGeom>
          <a:noFill/>
          <a:ln w="9525">
            <a:noFill/>
            <a:miter lim="800000"/>
            <a:headEnd/>
            <a:tailEnd/>
          </a:ln>
        </p:spPr>
      </p:pic>
      <p:sp>
        <p:nvSpPr>
          <p:cNvPr id="4" name="3 - TextBox"/>
          <p:cNvSpPr txBox="1"/>
          <p:nvPr/>
        </p:nvSpPr>
        <p:spPr>
          <a:xfrm>
            <a:off x="827584" y="1251337"/>
            <a:ext cx="7272808" cy="1169551"/>
          </a:xfrm>
          <a:prstGeom prst="rect">
            <a:avLst/>
          </a:prstGeom>
          <a:noFill/>
        </p:spPr>
        <p:txBody>
          <a:bodyPr wrap="square" rtlCol="0">
            <a:spAutoFit/>
          </a:bodyPr>
          <a:lstStyle/>
          <a:p>
            <a:r>
              <a:rPr lang="el-GR" sz="2800" dirty="0" smtClean="0">
                <a:solidFill>
                  <a:schemeClr val="accent1"/>
                </a:solidFill>
                <a:effectLst>
                  <a:outerShdw blurRad="38100" dist="38100" dir="2700000" algn="tl">
                    <a:srgbClr val="000000">
                      <a:alpha val="43137"/>
                    </a:srgbClr>
                  </a:outerShdw>
                </a:effectLst>
                <a:latin typeface="Corbel" pitchFamily="34" charset="0"/>
              </a:rPr>
              <a:t>ΝΕΟ ΕΣΠΑ 2014-2020</a:t>
            </a:r>
            <a:r>
              <a:rPr lang="el-GR" sz="2400" dirty="0" smtClean="0"/>
              <a:t/>
            </a:r>
            <a:br>
              <a:rPr lang="el-GR" sz="2400" dirty="0" smtClean="0"/>
            </a:br>
            <a:r>
              <a:rPr lang="el-GR" sz="2400" dirty="0" smtClean="0">
                <a:solidFill>
                  <a:schemeClr val="tx2">
                    <a:lumMod val="75000"/>
                  </a:schemeClr>
                </a:solidFill>
                <a:latin typeface="Corbel" pitchFamily="34" charset="0"/>
              </a:rPr>
              <a:t>ΗΜΕΡΙΔΑ ΔΙΑΒΟΥΛΕΥΣΗΣ</a:t>
            </a:r>
            <a:br>
              <a:rPr lang="el-GR" sz="2400" dirty="0" smtClean="0">
                <a:solidFill>
                  <a:schemeClr val="tx2">
                    <a:lumMod val="75000"/>
                  </a:schemeClr>
                </a:solidFill>
                <a:latin typeface="Corbel" pitchFamily="34" charset="0"/>
              </a:rPr>
            </a:br>
            <a:r>
              <a:rPr lang="el-GR" b="0" dirty="0" smtClean="0">
                <a:solidFill>
                  <a:schemeClr val="tx2">
                    <a:lumMod val="75000"/>
                  </a:schemeClr>
                </a:solidFill>
                <a:latin typeface="Corbel" pitchFamily="34" charset="0"/>
              </a:rPr>
              <a:t>Ε.Π. Ανάπτυξη Ανθρώπινου Δυναμικού, Εκπαίδευση &amp; Διά Βίου Μάθηση</a:t>
            </a:r>
            <a:endParaRPr lang="el-GR" dirty="0">
              <a:solidFill>
                <a:schemeClr val="tx2">
                  <a:lumMod val="75000"/>
                </a:schemeClr>
              </a:solidFill>
              <a:latin typeface="Corbel" pitchFamily="34" charset="0"/>
            </a:endParaRPr>
          </a:p>
        </p:txBody>
      </p:sp>
      <p:sp>
        <p:nvSpPr>
          <p:cNvPr id="5" name="4 - TextBox"/>
          <p:cNvSpPr txBox="1"/>
          <p:nvPr/>
        </p:nvSpPr>
        <p:spPr>
          <a:xfrm>
            <a:off x="323528" y="3068960"/>
            <a:ext cx="8568952" cy="1477328"/>
          </a:xfrm>
          <a:prstGeom prst="rect">
            <a:avLst/>
          </a:prstGeom>
          <a:noFill/>
        </p:spPr>
        <p:txBody>
          <a:bodyPr wrap="square" rtlCol="0">
            <a:spAutoFit/>
          </a:bodyPr>
          <a:lstStyle/>
          <a:p>
            <a:pPr algn="r"/>
            <a:r>
              <a:rPr lang="el-GR" sz="2400" dirty="0" smtClean="0">
                <a:latin typeface="Corbel" pitchFamily="34" charset="0"/>
              </a:rPr>
              <a:t>Άξονες </a:t>
            </a:r>
            <a:r>
              <a:rPr lang="el-GR" sz="2400" dirty="0">
                <a:latin typeface="Corbel" pitchFamily="34" charset="0"/>
              </a:rPr>
              <a:t>Π</a:t>
            </a:r>
            <a:r>
              <a:rPr lang="el-GR" sz="2400" dirty="0" smtClean="0">
                <a:latin typeface="Corbel" pitchFamily="34" charset="0"/>
              </a:rPr>
              <a:t>αρέμβασης: </a:t>
            </a:r>
            <a:r>
              <a:rPr lang="en-US" sz="2400" dirty="0" smtClean="0">
                <a:latin typeface="Corbel" pitchFamily="34" charset="0"/>
              </a:rPr>
              <a:t/>
            </a:r>
            <a:br>
              <a:rPr lang="en-US" sz="2400" dirty="0" smtClean="0">
                <a:latin typeface="Corbel" pitchFamily="34" charset="0"/>
              </a:rPr>
            </a:br>
            <a:r>
              <a:rPr lang="el-GR" sz="2400" dirty="0" smtClean="0">
                <a:latin typeface="Corbel" pitchFamily="34" charset="0"/>
              </a:rPr>
              <a:t>Εκπαίδευση και Διά Βίου Μάθηση</a:t>
            </a:r>
            <a:endParaRPr lang="el-GR" sz="2000" b="1" dirty="0" smtClean="0">
              <a:solidFill>
                <a:schemeClr val="accent3">
                  <a:tint val="90000"/>
                  <a:satMod val="120000"/>
                </a:schemeClr>
              </a:solidFill>
              <a:latin typeface="Corbel" pitchFamily="34" charset="0"/>
            </a:endParaRPr>
          </a:p>
          <a:p>
            <a:pPr algn="r"/>
            <a:r>
              <a:rPr lang="el-GR" sz="2000" dirty="0" smtClean="0">
                <a:solidFill>
                  <a:schemeClr val="tx2">
                    <a:lumMod val="75000"/>
                  </a:schemeClr>
                </a:solidFill>
                <a:latin typeface="Corbel" pitchFamily="34" charset="0"/>
              </a:rPr>
              <a:t>      </a:t>
            </a:r>
            <a:r>
              <a:rPr lang="el-GR" sz="2200" dirty="0" smtClean="0">
                <a:solidFill>
                  <a:schemeClr val="tx2">
                    <a:lumMod val="75000"/>
                  </a:schemeClr>
                </a:solidFill>
                <a:latin typeface="Corbel" pitchFamily="34" charset="0"/>
              </a:rPr>
              <a:t>Ευάγγελος </a:t>
            </a:r>
            <a:r>
              <a:rPr lang="el-GR" sz="2200" dirty="0" err="1" smtClean="0">
                <a:solidFill>
                  <a:schemeClr val="tx2">
                    <a:lumMod val="75000"/>
                  </a:schemeClr>
                </a:solidFill>
                <a:latin typeface="Corbel" pitchFamily="34" charset="0"/>
              </a:rPr>
              <a:t>Ζαχαράκης</a:t>
            </a:r>
            <a:r>
              <a:rPr lang="el-GR" sz="2200" dirty="0" smtClean="0">
                <a:solidFill>
                  <a:schemeClr val="tx2">
                    <a:lumMod val="75000"/>
                  </a:schemeClr>
                </a:solidFill>
                <a:latin typeface="Corbel" pitchFamily="34" charset="0"/>
              </a:rPr>
              <a:t>, Ειδικός Γραμματέας Ευρωπαϊκών Πόρων </a:t>
            </a:r>
            <a:endParaRPr lang="el-GR" sz="2200" i="1" dirty="0" smtClean="0">
              <a:solidFill>
                <a:schemeClr val="tx2">
                  <a:lumMod val="75000"/>
                </a:schemeClr>
              </a:solidFill>
              <a:latin typeface="Corbel" pitchFamily="34" charset="0"/>
            </a:endParaRPr>
          </a:p>
          <a:p>
            <a:pPr algn="r"/>
            <a:endParaRPr lang="el-GR" sz="2000" dirty="0"/>
          </a:p>
        </p:txBody>
      </p:sp>
      <p:pic>
        <p:nvPicPr>
          <p:cNvPr id="1029" name="Picture 5"/>
          <p:cNvPicPr>
            <a:picLocks noChangeAspect="1" noChangeArrowheads="1"/>
          </p:cNvPicPr>
          <p:nvPr/>
        </p:nvPicPr>
        <p:blipFill>
          <a:blip r:embed="rId4" cstate="print"/>
          <a:srcRect/>
          <a:stretch>
            <a:fillRect/>
          </a:stretch>
        </p:blipFill>
        <p:spPr bwMode="auto">
          <a:xfrm>
            <a:off x="4067944" y="106760"/>
            <a:ext cx="778827" cy="801960"/>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1259632" y="188640"/>
            <a:ext cx="695325" cy="485775"/>
          </a:xfrm>
          <a:prstGeom prst="rect">
            <a:avLst/>
          </a:prstGeom>
          <a:noFill/>
          <a:ln w="9525">
            <a:noFill/>
            <a:miter lim="800000"/>
            <a:headEnd/>
            <a:tailEnd/>
          </a:ln>
        </p:spPr>
      </p:pic>
      <p:sp>
        <p:nvSpPr>
          <p:cNvPr id="11" name="10 - TextBox"/>
          <p:cNvSpPr txBox="1"/>
          <p:nvPr/>
        </p:nvSpPr>
        <p:spPr>
          <a:xfrm>
            <a:off x="467544" y="692696"/>
            <a:ext cx="2232248" cy="307777"/>
          </a:xfrm>
          <a:prstGeom prst="rect">
            <a:avLst/>
          </a:prstGeom>
          <a:noFill/>
        </p:spPr>
        <p:txBody>
          <a:bodyPr wrap="square" rtlCol="0">
            <a:spAutoFit/>
          </a:bodyPr>
          <a:lstStyle/>
          <a:p>
            <a:pPr algn="ctr"/>
            <a:r>
              <a:rPr lang="el-GR" sz="700" b="1" dirty="0" smtClean="0">
                <a:latin typeface="Trebuchet MS" pitchFamily="34" charset="0"/>
              </a:rPr>
              <a:t>ΕΛΛΗΝΙΚΗ ΔΗΜΟΚΡΑΤΙΑ</a:t>
            </a:r>
          </a:p>
          <a:p>
            <a:pPr algn="ctr"/>
            <a:r>
              <a:rPr lang="el-GR" sz="700" b="1" dirty="0" smtClean="0">
                <a:latin typeface="Trebuchet MS" pitchFamily="34" charset="0"/>
              </a:rPr>
              <a:t> ΥΠΟΥΡΓΕΙΟ ΠΑΙΔΕΙΑΣ ΚΑΙ ΘΡΗΣΚΕΥΜΑΤΩΝ</a:t>
            </a:r>
            <a:endParaRPr lang="el-GR" sz="700" b="1" dirty="0">
              <a:latin typeface="Trebuchet MS" pitchFamily="34" charset="0"/>
            </a:endParaRPr>
          </a:p>
        </p:txBody>
      </p:sp>
      <p:sp>
        <p:nvSpPr>
          <p:cNvPr id="12" name="11 - Θέση ημερομηνίας"/>
          <p:cNvSpPr>
            <a:spLocks noGrp="1"/>
          </p:cNvSpPr>
          <p:nvPr>
            <p:ph type="dt" sz="half" idx="10"/>
          </p:nvPr>
        </p:nvSpPr>
        <p:spPr>
          <a:xfrm>
            <a:off x="1115616" y="5224115"/>
            <a:ext cx="2133600" cy="365125"/>
          </a:xfrm>
        </p:spPr>
        <p:txBody>
          <a:bodyPr/>
          <a:lstStyle/>
          <a:p>
            <a:r>
              <a:rPr lang="el-GR" b="1" smtClean="0">
                <a:solidFill>
                  <a:schemeClr val="tx1"/>
                </a:solidFill>
              </a:rPr>
              <a:t>15 Απριλίου 2014</a:t>
            </a:r>
            <a:endParaRPr lang="el-GR" b="1" dirty="0">
              <a:solidFill>
                <a:schemeClr val="tx1"/>
              </a:solidFill>
            </a:endParaRPr>
          </a:p>
        </p:txBody>
      </p:sp>
      <p:sp>
        <p:nvSpPr>
          <p:cNvPr id="13" name="12 - Θέση αριθμού διαφάνειας"/>
          <p:cNvSpPr>
            <a:spLocks noGrp="1"/>
          </p:cNvSpPr>
          <p:nvPr>
            <p:ph type="sldNum" sz="quarter" idx="12"/>
          </p:nvPr>
        </p:nvSpPr>
        <p:spPr/>
        <p:txBody>
          <a:bodyPr/>
          <a:lstStyle/>
          <a:p>
            <a:fld id="{5E0AFF23-4A7E-4B60-B545-973EE0E9D7E4}" type="slidenum">
              <a:rPr lang="el-GR" smtClean="0"/>
              <a:pPr/>
              <a:t>1</a:t>
            </a:fld>
            <a:endParaRPr lang="el-G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83568" y="2510408"/>
            <a:ext cx="7632848" cy="3510880"/>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tlCol="0" anchor="t" anchorCtr="0"/>
          <a:lstStyle/>
          <a:p>
            <a:endParaRPr lang="el-GR" b="1" dirty="0" smtClean="0">
              <a:solidFill>
                <a:prstClr val="white">
                  <a:lumMod val="50000"/>
                </a:prstClr>
              </a:solidFill>
              <a:latin typeface="Corbel" pitchFamily="34" charset="0"/>
            </a:endParaRPr>
          </a:p>
          <a:p>
            <a:pPr algn="just"/>
            <a:r>
              <a:rPr lang="el-GR" b="1" dirty="0" smtClean="0">
                <a:solidFill>
                  <a:prstClr val="white">
                    <a:lumMod val="50000"/>
                  </a:prstClr>
                </a:solidFill>
                <a:latin typeface="Corbel" pitchFamily="34" charset="0"/>
              </a:rPr>
              <a:t>10.3 </a:t>
            </a:r>
            <a:r>
              <a:rPr lang="el-GR" sz="1600" dirty="0" smtClean="0">
                <a:solidFill>
                  <a:prstClr val="white">
                    <a:lumMod val="50000"/>
                  </a:prstClr>
                </a:solidFill>
                <a:latin typeface="Gill Sans MT" pitchFamily="34" charset="0"/>
              </a:rPr>
              <a:t> </a:t>
            </a:r>
            <a:r>
              <a:rPr lang="el-GR" sz="1400" dirty="0" smtClean="0">
                <a:solidFill>
                  <a:schemeClr val="tx1"/>
                </a:solidFill>
                <a:latin typeface="Corbel" pitchFamily="34" charset="0"/>
              </a:rPr>
              <a:t>Βελτίωση της ίσης πρόσβασης στη διά βίου μάθηση για όλες τις ηλικιακές ομάδες σε τυπική, άτυπη και μη τυπική μορφή, την αναβάθμιση των γνώσεων, δεξιοτήτων και ικανοτήτων του εργατικού δυναμικού και την προώθηση ευέλικτων δυνατοτήτων μάθησης, μεταξύ άλλων μέσω του επαγγελματικού προσανατολισμού και της αναγνώρισης των αποκτώμενων ικανοτήτων.</a:t>
            </a:r>
          </a:p>
          <a:p>
            <a:endParaRPr lang="el-GR" sz="1400" dirty="0" smtClean="0">
              <a:solidFill>
                <a:schemeClr val="tx1"/>
              </a:solidFill>
              <a:latin typeface="Corbel" pitchFamily="34" charset="0"/>
            </a:endParaRPr>
          </a:p>
          <a:p>
            <a:pPr algn="just"/>
            <a:r>
              <a:rPr lang="el-GR" b="1" dirty="0">
                <a:solidFill>
                  <a:prstClr val="white">
                    <a:lumMod val="50000"/>
                  </a:prstClr>
                </a:solidFill>
                <a:latin typeface="Corbel" pitchFamily="34" charset="0"/>
              </a:rPr>
              <a:t>10.4</a:t>
            </a:r>
            <a:r>
              <a:rPr lang="el-GR" sz="1100" b="1" dirty="0">
                <a:solidFill>
                  <a:schemeClr val="tx1"/>
                </a:solidFill>
                <a:latin typeface="Corbel" pitchFamily="34" charset="0"/>
              </a:rPr>
              <a:t> </a:t>
            </a:r>
            <a:r>
              <a:rPr lang="el-GR" sz="1100" dirty="0" smtClean="0">
                <a:solidFill>
                  <a:schemeClr val="tx1"/>
                </a:solidFill>
                <a:latin typeface="Corbel" pitchFamily="34" charset="0"/>
              </a:rPr>
              <a:t>    </a:t>
            </a:r>
            <a:r>
              <a:rPr lang="el-GR" sz="1400" dirty="0" smtClean="0">
                <a:solidFill>
                  <a:schemeClr val="tx1"/>
                </a:solidFill>
                <a:latin typeface="Corbel" pitchFamily="34" charset="0"/>
              </a:rPr>
              <a:t>Βελτίωση </a:t>
            </a:r>
            <a:r>
              <a:rPr lang="el-GR" sz="1400" dirty="0">
                <a:solidFill>
                  <a:schemeClr val="tx1"/>
                </a:solidFill>
                <a:latin typeface="Corbel" pitchFamily="34" charset="0"/>
              </a:rPr>
              <a:t>της συνάφειας των συστημάτων εκπαίδευσης και κατάρτισης με την αγορά εργασίας, τη διευκόλυνση της μετάβασης από την εκπαίδευση στη εργασία και της βελτίωσης των συστημάτων εκπαίδευσης και κατάρτισης και της ποιότητάς  τους, μεταξύ άλλων μέσω μηχανισμών πρόβλεψης των αναγκών σε δεξιότητες, την προσαρμογή των προγραμμάτων σπουδών και την καθιέρωση και ανάπτυξη συστημάτων μάθησης με βάση την εργασία, συμπεριλαμβανομένων διττών συστημάτων μάθησης και μαθητείας. </a:t>
            </a: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endParaRPr lang="el-GR" sz="1000" dirty="0">
              <a:solidFill>
                <a:schemeClr val="tx1"/>
              </a:solidFill>
              <a:latin typeface="Corbel" pitchFamily="34" charset="0"/>
            </a:endParaRPr>
          </a:p>
        </p:txBody>
      </p:sp>
      <p:cxnSp>
        <p:nvCxnSpPr>
          <p:cNvPr id="26" name="Straight Connector 25"/>
          <p:cNvCxnSpPr/>
          <p:nvPr/>
        </p:nvCxnSpPr>
        <p:spPr>
          <a:xfrm rot="5400000">
            <a:off x="1020366" y="1980406"/>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5598402" y="1980406"/>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17" name="16 - Θέση ημερομηνίας"/>
          <p:cNvSpPr>
            <a:spLocks noGrp="1"/>
          </p:cNvSpPr>
          <p:nvPr>
            <p:ph type="dt" sz="half" idx="10"/>
          </p:nvPr>
        </p:nvSpPr>
        <p:spPr/>
        <p:txBody>
          <a:bodyPr/>
          <a:lstStyle/>
          <a:p>
            <a:r>
              <a:rPr lang="el-GR" smtClean="0"/>
              <a:t>15 Απριλίου 2014</a:t>
            </a:r>
            <a:endParaRPr lang="el-GR"/>
          </a:p>
        </p:txBody>
      </p:sp>
      <p:sp>
        <p:nvSpPr>
          <p:cNvPr id="18" name="17 - Θέση αριθμού διαφάνειας"/>
          <p:cNvSpPr>
            <a:spLocks noGrp="1"/>
          </p:cNvSpPr>
          <p:nvPr>
            <p:ph type="sldNum" sz="quarter" idx="12"/>
          </p:nvPr>
        </p:nvSpPr>
        <p:spPr/>
        <p:txBody>
          <a:bodyPr/>
          <a:lstStyle/>
          <a:p>
            <a:fld id="{5E0AFF23-4A7E-4B60-B545-973EE0E9D7E4}" type="slidenum">
              <a:rPr lang="el-GR" smtClean="0"/>
              <a:pPr/>
              <a:t>10</a:t>
            </a:fld>
            <a:endParaRPr lang="el-GR"/>
          </a:p>
        </p:txBody>
      </p:sp>
      <p:sp>
        <p:nvSpPr>
          <p:cNvPr id="13" name="4 - Θέση ημερομηνίας"/>
          <p:cNvSpPr txBox="1">
            <a:spLocks/>
          </p:cNvSpPr>
          <p:nvPr/>
        </p:nvSpPr>
        <p:spPr>
          <a:xfrm>
            <a:off x="2339752" y="6448251"/>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4" name="Rectangle 26"/>
          <p:cNvSpPr/>
          <p:nvPr/>
        </p:nvSpPr>
        <p:spPr>
          <a:xfrm>
            <a:off x="683568" y="1524000"/>
            <a:ext cx="7632848"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l-GR" sz="1600" i="1" dirty="0" smtClean="0">
                <a:solidFill>
                  <a:schemeClr val="tx1"/>
                </a:solidFill>
                <a:latin typeface="Corbel" pitchFamily="34" charset="0"/>
              </a:rPr>
              <a:t>ΑΝΑΠΤΥΞΗ ΤΗΣ ΔΙΑ ΒΙΟΥ ΜΑΘΗΣΗΣ ΚΑΙ ΒΕΛΤΙΩΣΗ ΤΗΣ ΣΥΝΑΦΕΙΑΣ ΜΕΤΑΞΥ ΕΚΠΑΙΔΕΥΣΗΣ &amp; ΑΓΟΡΑΣ ΕΡΓΑΣΙΑΣ </a:t>
            </a:r>
            <a:endParaRPr lang="en-US" sz="1600" i="1" dirty="0" smtClean="0">
              <a:solidFill>
                <a:srgbClr val="EEECE1">
                  <a:lumMod val="25000"/>
                </a:srgbClr>
              </a:solidFill>
              <a:latin typeface="Gill Sans MT" pitchFamily="34" charset="0"/>
            </a:endParaRPr>
          </a:p>
        </p:txBody>
      </p:sp>
      <p:sp>
        <p:nvSpPr>
          <p:cNvPr id="15" name="TextBox 14"/>
          <p:cNvSpPr txBox="1"/>
          <p:nvPr/>
        </p:nvSpPr>
        <p:spPr>
          <a:xfrm>
            <a:off x="709409" y="1844823"/>
            <a:ext cx="685428"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Α.Π </a:t>
            </a:r>
            <a:r>
              <a:rPr lang="el-GR" sz="1400" b="1" dirty="0" smtClean="0">
                <a:latin typeface="Corbel" pitchFamily="34" charset="0"/>
              </a:rPr>
              <a:t>5</a:t>
            </a:r>
            <a:r>
              <a:rPr lang="el-GR" sz="1400" b="1" dirty="0" smtClean="0">
                <a:solidFill>
                  <a:schemeClr val="tx1"/>
                </a:solidFill>
                <a:latin typeface="Corbel" pitchFamily="34" charset="0"/>
              </a:rPr>
              <a:t>:</a:t>
            </a:r>
            <a:endParaRPr lang="en-US" sz="1400" dirty="0">
              <a:solidFill>
                <a:srgbClr val="EEECE1">
                  <a:lumMod val="75000"/>
                </a:srgbClr>
              </a:solidFill>
              <a:latin typeface="Calisto MT" pitchFamily="18" charset="0"/>
            </a:endParaRPr>
          </a:p>
        </p:txBody>
      </p:sp>
      <p:cxnSp>
        <p:nvCxnSpPr>
          <p:cNvPr id="16" name="Straight Connector 25"/>
          <p:cNvCxnSpPr/>
          <p:nvPr/>
        </p:nvCxnSpPr>
        <p:spPr>
          <a:xfrm rot="5400000">
            <a:off x="1061542" y="1970906"/>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1435540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932040" y="3302496"/>
            <a:ext cx="3456384" cy="2862808"/>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tlCol="0" anchor="t" anchorCtr="0"/>
          <a:lstStyle/>
          <a:p>
            <a:r>
              <a:rPr lang="en-US" sz="1200" dirty="0" smtClean="0">
                <a:solidFill>
                  <a:schemeClr val="tx1"/>
                </a:solidFill>
                <a:latin typeface="Corbel" pitchFamily="34" charset="0"/>
              </a:rPr>
              <a:t> </a:t>
            </a:r>
            <a:r>
              <a:rPr lang="x-none" sz="1400">
                <a:solidFill>
                  <a:schemeClr val="tx1"/>
                </a:solidFill>
                <a:latin typeface="Corbel" pitchFamily="34" charset="0"/>
              </a:rPr>
              <a:t>i. </a:t>
            </a:r>
            <a:r>
              <a:rPr lang="el-GR" sz="1400" dirty="0" smtClean="0">
                <a:solidFill>
                  <a:schemeClr val="tx1"/>
                </a:solidFill>
                <a:latin typeface="Corbel" pitchFamily="34" charset="0"/>
              </a:rPr>
              <a:t>Βελτίωση της ποιότητας της τριτοβάθμιας εκπαίδευσης και της ισότιμης πρόσβασης σε αυτή των </a:t>
            </a:r>
            <a:r>
              <a:rPr lang="el-GR" sz="1400" dirty="0" err="1" smtClean="0">
                <a:solidFill>
                  <a:schemeClr val="tx1"/>
                </a:solidFill>
                <a:latin typeface="Corbel" pitchFamily="34" charset="0"/>
              </a:rPr>
              <a:t>ΑμεΑ</a:t>
            </a:r>
            <a:r>
              <a:rPr lang="el-GR" sz="1400" dirty="0" smtClean="0">
                <a:solidFill>
                  <a:schemeClr val="tx1"/>
                </a:solidFill>
                <a:latin typeface="Corbel" pitchFamily="34" charset="0"/>
              </a:rPr>
              <a:t> καθώς και ατόμων από ΕΚΟ και χαμηλές εισοδηματικές τάξεις </a:t>
            </a:r>
          </a:p>
          <a:p>
            <a:endParaRPr lang="en-US" sz="1400" dirty="0" smtClean="0">
              <a:solidFill>
                <a:schemeClr val="tx1"/>
              </a:solidFill>
              <a:latin typeface="Corbel" pitchFamily="34" charset="0"/>
            </a:endParaRPr>
          </a:p>
          <a:p>
            <a:r>
              <a:rPr lang="x-none" sz="1400" smtClean="0">
                <a:solidFill>
                  <a:schemeClr val="tx1"/>
                </a:solidFill>
                <a:latin typeface="Corbel" pitchFamily="34" charset="0"/>
              </a:rPr>
              <a:t>ii</a:t>
            </a:r>
            <a:r>
              <a:rPr lang="x-none" sz="1400">
                <a:solidFill>
                  <a:schemeClr val="tx1"/>
                </a:solidFill>
                <a:latin typeface="Corbel" pitchFamily="34" charset="0"/>
              </a:rPr>
              <a:t>. </a:t>
            </a:r>
            <a:r>
              <a:rPr lang="el-GR" sz="1400" dirty="0" smtClean="0">
                <a:solidFill>
                  <a:schemeClr val="tx1"/>
                </a:solidFill>
                <a:latin typeface="Corbel" pitchFamily="34" charset="0"/>
              </a:rPr>
              <a:t>Ενίσχυση της έρευνας και της καινοτομίας – Ενδυνάμωση του ανθρώπινου ερευνητικού δυναμικού</a:t>
            </a:r>
          </a:p>
          <a:p>
            <a:endParaRPr lang="el-GR" sz="1400" dirty="0" smtClean="0">
              <a:solidFill>
                <a:schemeClr val="tx1"/>
              </a:solidFill>
              <a:latin typeface="Corbel" pitchFamily="34" charset="0"/>
            </a:endParaRPr>
          </a:p>
          <a:p>
            <a:r>
              <a:rPr lang="en-US" sz="1400" dirty="0" smtClean="0">
                <a:solidFill>
                  <a:schemeClr val="tx1"/>
                </a:solidFill>
                <a:latin typeface="Corbel" pitchFamily="34" charset="0"/>
              </a:rPr>
              <a:t>iii.</a:t>
            </a:r>
            <a:r>
              <a:rPr lang="el-GR" sz="1400" dirty="0" smtClean="0">
                <a:solidFill>
                  <a:schemeClr val="tx1"/>
                </a:solidFill>
                <a:latin typeface="Corbel" pitchFamily="34" charset="0"/>
              </a:rPr>
              <a:t> Αύξηση των συνεργασιών των Ιδρυμάτων τριτοβάθμιας εκπαίδευσης με τον επιχειρηματικό κόσμο</a:t>
            </a:r>
          </a:p>
          <a:p>
            <a:endParaRPr lang="el-GR" sz="1200" dirty="0" smtClean="0">
              <a:solidFill>
                <a:schemeClr val="tx1"/>
              </a:solidFill>
              <a:latin typeface="Corbel" pitchFamily="34" charset="0"/>
            </a:endParaRPr>
          </a:p>
          <a:p>
            <a:endParaRPr lang="el-GR" sz="1000" dirty="0">
              <a:solidFill>
                <a:schemeClr val="tx1"/>
              </a:solidFill>
              <a:latin typeface="Corbel" pitchFamily="34" charset="0"/>
            </a:endParaRPr>
          </a:p>
        </p:txBody>
      </p:sp>
      <p:sp>
        <p:nvSpPr>
          <p:cNvPr id="23" name="Rectangle 22"/>
          <p:cNvSpPr/>
          <p:nvPr/>
        </p:nvSpPr>
        <p:spPr>
          <a:xfrm>
            <a:off x="539552" y="3356992"/>
            <a:ext cx="3532568" cy="2736304"/>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Ins="0" rtlCol="0" anchor="t" anchorCtr="0"/>
          <a:lstStyle/>
          <a:p>
            <a:r>
              <a:rPr lang="en-US" sz="1400" dirty="0" err="1" smtClean="0">
                <a:solidFill>
                  <a:schemeClr val="tx1"/>
                </a:solidFill>
                <a:latin typeface="Corbel" pitchFamily="34" charset="0"/>
              </a:rPr>
              <a:t>i</a:t>
            </a:r>
            <a:r>
              <a:rPr lang="en-US" sz="1400" dirty="0" smtClean="0">
                <a:solidFill>
                  <a:schemeClr val="tx1"/>
                </a:solidFill>
                <a:latin typeface="Corbel" pitchFamily="34" charset="0"/>
              </a:rPr>
              <a:t>. </a:t>
            </a:r>
            <a:r>
              <a:rPr lang="el-GR" sz="1400" dirty="0" smtClean="0">
                <a:solidFill>
                  <a:schemeClr val="tx1"/>
                </a:solidFill>
                <a:latin typeface="Corbel" pitchFamily="34" charset="0"/>
              </a:rPr>
              <a:t>Μείωση της πρόωρης εγκατάλειψης του σχολείου, ειδικά ατόμων από ΕΚΟ</a:t>
            </a:r>
            <a:endParaRPr lang="el-GR" sz="1400" dirty="0">
              <a:solidFill>
                <a:schemeClr val="tx1"/>
              </a:solidFill>
              <a:latin typeface="Corbel" pitchFamily="34" charset="0"/>
            </a:endParaRPr>
          </a:p>
          <a:p>
            <a:endParaRPr lang="en-US" sz="1400" dirty="0" smtClean="0">
              <a:solidFill>
                <a:schemeClr val="tx1"/>
              </a:solidFill>
              <a:latin typeface="Corbel" pitchFamily="34" charset="0"/>
            </a:endParaRPr>
          </a:p>
          <a:p>
            <a:r>
              <a:rPr lang="el-GR" sz="1400" dirty="0" smtClean="0">
                <a:solidFill>
                  <a:schemeClr val="tx1"/>
                </a:solidFill>
                <a:latin typeface="Corbel" pitchFamily="34" charset="0"/>
              </a:rPr>
              <a:t>ii</a:t>
            </a:r>
            <a:r>
              <a:rPr lang="el-GR" sz="1400" dirty="0">
                <a:solidFill>
                  <a:schemeClr val="tx1"/>
                </a:solidFill>
                <a:latin typeface="Corbel" pitchFamily="34" charset="0"/>
              </a:rPr>
              <a:t>. </a:t>
            </a:r>
            <a:r>
              <a:rPr lang="el-GR" sz="1400" dirty="0" smtClean="0">
                <a:solidFill>
                  <a:schemeClr val="tx1"/>
                </a:solidFill>
                <a:latin typeface="Corbel" pitchFamily="34" charset="0"/>
              </a:rPr>
              <a:t>Ενίσχυση των δομών και της ποιότητας στην </a:t>
            </a:r>
            <a:r>
              <a:rPr lang="el-GR" sz="1400" dirty="0" err="1" smtClean="0">
                <a:solidFill>
                  <a:schemeClr val="tx1"/>
                </a:solidFill>
                <a:latin typeface="Corbel" pitchFamily="34" charset="0"/>
              </a:rPr>
              <a:t>α’βάθμια</a:t>
            </a:r>
            <a:r>
              <a:rPr lang="el-GR" sz="1400" dirty="0" smtClean="0">
                <a:solidFill>
                  <a:schemeClr val="tx1"/>
                </a:solidFill>
                <a:latin typeface="Corbel" pitchFamily="34" charset="0"/>
              </a:rPr>
              <a:t> και την </a:t>
            </a:r>
            <a:r>
              <a:rPr lang="el-GR" sz="1400" dirty="0" err="1" smtClean="0">
                <a:solidFill>
                  <a:schemeClr val="tx1"/>
                </a:solidFill>
                <a:latin typeface="Corbel" pitchFamily="34" charset="0"/>
              </a:rPr>
              <a:t>β΄βάθμια</a:t>
            </a:r>
            <a:r>
              <a:rPr lang="el-GR" sz="1400" dirty="0" smtClean="0">
                <a:solidFill>
                  <a:schemeClr val="tx1"/>
                </a:solidFill>
                <a:latin typeface="Corbel" pitchFamily="34" charset="0"/>
              </a:rPr>
              <a:t> εκπαίδευση</a:t>
            </a:r>
          </a:p>
          <a:p>
            <a:endParaRPr lang="el-GR" sz="1400" dirty="0" smtClean="0">
              <a:solidFill>
                <a:schemeClr val="tx1"/>
              </a:solidFill>
              <a:latin typeface="Corbel" pitchFamily="34" charset="0"/>
            </a:endParaRPr>
          </a:p>
          <a:p>
            <a:r>
              <a:rPr lang="en-US" sz="1400" dirty="0" smtClean="0">
                <a:solidFill>
                  <a:schemeClr val="tx1"/>
                </a:solidFill>
                <a:latin typeface="Corbel" pitchFamily="34" charset="0"/>
              </a:rPr>
              <a:t>iii. </a:t>
            </a:r>
            <a:r>
              <a:rPr lang="el-GR" sz="1400" dirty="0" smtClean="0">
                <a:solidFill>
                  <a:schemeClr val="tx1"/>
                </a:solidFill>
                <a:latin typeface="Corbel" pitchFamily="34" charset="0"/>
              </a:rPr>
              <a:t>Αναβάθμιση των γνώσεων και των δεξιοτήτων των εκπαιδευτικών</a:t>
            </a:r>
          </a:p>
          <a:p>
            <a:endParaRPr lang="el-GR" sz="1400" dirty="0" smtClean="0">
              <a:solidFill>
                <a:schemeClr val="tx1"/>
              </a:solidFill>
              <a:latin typeface="Corbel" pitchFamily="34" charset="0"/>
            </a:endParaRPr>
          </a:p>
          <a:p>
            <a:r>
              <a:rPr lang="en-US" sz="1400" dirty="0" smtClean="0">
                <a:solidFill>
                  <a:schemeClr val="tx1"/>
                </a:solidFill>
                <a:latin typeface="Corbel" pitchFamily="34" charset="0"/>
              </a:rPr>
              <a:t>iv</a:t>
            </a:r>
            <a:r>
              <a:rPr lang="el-GR" sz="1400" dirty="0" smtClean="0">
                <a:solidFill>
                  <a:schemeClr val="tx1"/>
                </a:solidFill>
                <a:latin typeface="Corbel" pitchFamily="34" charset="0"/>
              </a:rPr>
              <a:t>. Αύξηση της συμμετοχής των παιδιών 4-6 στην προσχολική αγωγή  και εκπαίδευση</a:t>
            </a: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endParaRPr lang="en-US" sz="1200" dirty="0">
              <a:solidFill>
                <a:schemeClr val="tx1"/>
              </a:solidFill>
              <a:latin typeface="Corbel" pitchFamily="34" charset="0"/>
            </a:endParaRPr>
          </a:p>
        </p:txBody>
      </p:sp>
      <p:sp>
        <p:nvSpPr>
          <p:cNvPr id="24" name="Rectangle 23"/>
          <p:cNvSpPr/>
          <p:nvPr/>
        </p:nvSpPr>
        <p:spPr>
          <a:xfrm>
            <a:off x="611560" y="2388096"/>
            <a:ext cx="3384376"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defRPr/>
            </a:pPr>
            <a:r>
              <a:rPr lang="el-GR" sz="1400" b="1" i="1" dirty="0" smtClean="0">
                <a:solidFill>
                  <a:schemeClr val="tx1"/>
                </a:solidFill>
                <a:latin typeface="Corbel" pitchFamily="34" charset="0"/>
              </a:rPr>
              <a:t>ΕΙΔΙΚΟΙ ΣΤΟΧΟΙ</a:t>
            </a:r>
            <a:endParaRPr lang="en-US" sz="1400" b="1" i="1" dirty="0">
              <a:solidFill>
                <a:schemeClr val="tx1"/>
              </a:solidFill>
              <a:latin typeface="Corbel" pitchFamily="34" charset="0"/>
            </a:endParaRPr>
          </a:p>
        </p:txBody>
      </p:sp>
      <p:sp>
        <p:nvSpPr>
          <p:cNvPr id="25" name="TextBox 24"/>
          <p:cNvSpPr txBox="1"/>
          <p:nvPr/>
        </p:nvSpPr>
        <p:spPr>
          <a:xfrm>
            <a:off x="622632" y="2708920"/>
            <a:ext cx="685800"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10.1:</a:t>
            </a:r>
            <a:endParaRPr lang="en-US" sz="1400" dirty="0">
              <a:solidFill>
                <a:srgbClr val="EEECE1">
                  <a:lumMod val="75000"/>
                </a:srgbClr>
              </a:solidFill>
              <a:latin typeface="Calisto MT" pitchFamily="18" charset="0"/>
            </a:endParaRPr>
          </a:p>
        </p:txBody>
      </p:sp>
      <p:cxnSp>
        <p:nvCxnSpPr>
          <p:cNvPr id="26" name="Straight Connector 25"/>
          <p:cNvCxnSpPr/>
          <p:nvPr/>
        </p:nvCxnSpPr>
        <p:spPr>
          <a:xfrm rot="5400000">
            <a:off x="955254" y="2844502"/>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969768" y="2420888"/>
            <a:ext cx="3418656"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l-GR" sz="1400" b="1" i="1" dirty="0" smtClean="0">
                <a:solidFill>
                  <a:srgbClr val="EEECE1">
                    <a:lumMod val="25000"/>
                  </a:srgbClr>
                </a:solidFill>
                <a:latin typeface="Corbel" pitchFamily="34" charset="0"/>
              </a:rPr>
              <a:t>ΕΙΔΙΚΟΙ ΣΤΟΧΟΙ</a:t>
            </a:r>
            <a:endParaRPr lang="en-US" sz="1400" b="1" i="1" dirty="0" smtClean="0">
              <a:solidFill>
                <a:srgbClr val="EEECE1">
                  <a:lumMod val="25000"/>
                </a:srgbClr>
              </a:solidFill>
              <a:latin typeface="Corbel" pitchFamily="34" charset="0"/>
            </a:endParaRPr>
          </a:p>
        </p:txBody>
      </p:sp>
      <p:sp>
        <p:nvSpPr>
          <p:cNvPr id="28" name="TextBox 27"/>
          <p:cNvSpPr txBox="1"/>
          <p:nvPr/>
        </p:nvSpPr>
        <p:spPr>
          <a:xfrm>
            <a:off x="4932040" y="2708920"/>
            <a:ext cx="685800"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10.2</a:t>
            </a:r>
            <a:endParaRPr lang="en-US" sz="1400" dirty="0">
              <a:solidFill>
                <a:srgbClr val="EEECE1">
                  <a:lumMod val="75000"/>
                </a:srgbClr>
              </a:solidFill>
              <a:latin typeface="Calisto MT" pitchFamily="18" charset="0"/>
            </a:endParaRPr>
          </a:p>
        </p:txBody>
      </p:sp>
      <p:cxnSp>
        <p:nvCxnSpPr>
          <p:cNvPr id="29" name="Straight Connector 28"/>
          <p:cNvCxnSpPr/>
          <p:nvPr/>
        </p:nvCxnSpPr>
        <p:spPr>
          <a:xfrm rot="5400000">
            <a:off x="5348114" y="2844502"/>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p>
          <a:p>
            <a:r>
              <a:rPr lang="el-GR" sz="2400" b="1" dirty="0" smtClean="0">
                <a:solidFill>
                  <a:schemeClr val="accent1">
                    <a:lumMod val="50000"/>
                  </a:schemeClr>
                </a:solidFill>
                <a:latin typeface="Corbel" pitchFamily="34" charset="0"/>
              </a:rPr>
              <a:t>Εκπαίδευση και Διά Βίου Μάθηση </a:t>
            </a:r>
            <a:endParaRPr lang="en-US" sz="2400" b="1" dirty="0">
              <a:solidFill>
                <a:schemeClr val="accent1">
                  <a:lumMod val="50000"/>
                </a:schemeClr>
              </a:solidFill>
            </a:endParaRPr>
          </a:p>
        </p:txBody>
      </p:sp>
      <p:sp>
        <p:nvSpPr>
          <p:cNvPr id="31" name="TextBox 32"/>
          <p:cNvSpPr txBox="1"/>
          <p:nvPr/>
        </p:nvSpPr>
        <p:spPr>
          <a:xfrm>
            <a:off x="395536" y="1628800"/>
            <a:ext cx="8424936" cy="892552"/>
          </a:xfrm>
          <a:prstGeom prst="rect">
            <a:avLst/>
          </a:prstGeom>
          <a:noFill/>
        </p:spPr>
        <p:txBody>
          <a:bodyPr wrap="square" rtlCol="0">
            <a:spAutoFit/>
          </a:bodyPr>
          <a:lstStyle/>
          <a:p>
            <a:pPr>
              <a:defRPr/>
            </a:pPr>
            <a:r>
              <a:rPr lang="el-GR" sz="1600" b="1" i="1" dirty="0" smtClean="0">
                <a:solidFill>
                  <a:schemeClr val="tx2">
                    <a:lumMod val="75000"/>
                  </a:schemeClr>
                </a:solidFill>
                <a:latin typeface="Corbel" pitchFamily="34" charset="0"/>
              </a:rPr>
              <a:t>Α.Π.4 ΒΕΛΤΙΩΣΗ ΤΗΣ ΠΟΙΟΤΗΤΑΣ &amp; ΑΠΟΤΕΛΕΣΜΑΤΙΚΟΤΗΤΑΣ ΤΟΥ ΕΚΠΑΙΔΕΥΤΙΚΟΥ ΣΥΣΤΗΜΑΤΟΣ  ΚΑΙ ΕΝΙΣΧΥΣΗ ΤΗΣ ΕΡΕΥΝΑΣ &amp; ΚΑΙΝΟΤΟΜΙΑΣ</a:t>
            </a:r>
          </a:p>
          <a:p>
            <a:pPr>
              <a:defRPr/>
            </a:pPr>
            <a:endParaRPr lang="en-US" sz="2000" b="1" i="1" dirty="0">
              <a:solidFill>
                <a:schemeClr val="tx2">
                  <a:lumMod val="75000"/>
                </a:schemeClr>
              </a:solidFill>
              <a:latin typeface="Corbel" pitchFamily="34" charset="0"/>
            </a:endParaRPr>
          </a:p>
        </p:txBody>
      </p:sp>
      <p:sp>
        <p:nvSpPr>
          <p:cNvPr id="34" name="33 - Θέση ημερομηνίας"/>
          <p:cNvSpPr>
            <a:spLocks noGrp="1"/>
          </p:cNvSpPr>
          <p:nvPr>
            <p:ph type="dt" sz="half" idx="10"/>
          </p:nvPr>
        </p:nvSpPr>
        <p:spPr/>
        <p:txBody>
          <a:bodyPr/>
          <a:lstStyle/>
          <a:p>
            <a:r>
              <a:rPr lang="el-GR" smtClean="0"/>
              <a:t>15 Απριλίου 2014</a:t>
            </a:r>
            <a:endParaRPr lang="el-GR"/>
          </a:p>
        </p:txBody>
      </p:sp>
      <p:sp>
        <p:nvSpPr>
          <p:cNvPr id="35" name="34 - Θέση αριθμού διαφάνειας"/>
          <p:cNvSpPr>
            <a:spLocks noGrp="1"/>
          </p:cNvSpPr>
          <p:nvPr>
            <p:ph type="sldNum" sz="quarter" idx="12"/>
          </p:nvPr>
        </p:nvSpPr>
        <p:spPr/>
        <p:txBody>
          <a:bodyPr/>
          <a:lstStyle/>
          <a:p>
            <a:fld id="{5E0AFF23-4A7E-4B60-B545-973EE0E9D7E4}" type="slidenum">
              <a:rPr lang="el-GR" smtClean="0"/>
              <a:pPr/>
              <a:t>11</a:t>
            </a:fld>
            <a:endParaRPr lang="el-GR"/>
          </a:p>
        </p:txBody>
      </p:sp>
      <p:sp>
        <p:nvSpPr>
          <p:cNvPr id="14"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932040" y="3302496"/>
            <a:ext cx="3456384" cy="2286744"/>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tlCol="0" anchor="t" anchorCtr="0"/>
          <a:lstStyle/>
          <a:p>
            <a:r>
              <a:rPr lang="en-US" sz="1200" dirty="0" smtClean="0">
                <a:solidFill>
                  <a:schemeClr val="tx1"/>
                </a:solidFill>
                <a:latin typeface="Corbel" pitchFamily="34" charset="0"/>
              </a:rPr>
              <a:t> </a:t>
            </a:r>
            <a:r>
              <a:rPr lang="x-none" sz="1400">
                <a:solidFill>
                  <a:schemeClr val="tx1"/>
                </a:solidFill>
                <a:latin typeface="Corbel" pitchFamily="34" charset="0"/>
              </a:rPr>
              <a:t>i. </a:t>
            </a:r>
            <a:r>
              <a:rPr lang="el-GR" sz="1400" dirty="0" smtClean="0">
                <a:solidFill>
                  <a:schemeClr val="tx1"/>
                </a:solidFill>
                <a:latin typeface="Corbel" pitchFamily="34" charset="0"/>
              </a:rPr>
              <a:t>Συνεχής </a:t>
            </a:r>
            <a:r>
              <a:rPr lang="el-GR" sz="1400" dirty="0" err="1" smtClean="0">
                <a:solidFill>
                  <a:schemeClr val="tx1"/>
                </a:solidFill>
                <a:latin typeface="Corbel" pitchFamily="34" charset="0"/>
              </a:rPr>
              <a:t>επικαιροποίηση</a:t>
            </a:r>
            <a:r>
              <a:rPr lang="el-GR" sz="1400" dirty="0" smtClean="0">
                <a:solidFill>
                  <a:schemeClr val="tx1"/>
                </a:solidFill>
                <a:latin typeface="Corbel" pitchFamily="34" charset="0"/>
              </a:rPr>
              <a:t> των προγραμμάτων σπουδών επαγγελματικής εκπαίδευσης και κατάρτισης (ΕΠΑΛ, ΣΕΚ, ΙΕΚ).</a:t>
            </a:r>
          </a:p>
          <a:p>
            <a:endParaRPr lang="en-US" sz="1400" dirty="0" smtClean="0">
              <a:solidFill>
                <a:schemeClr val="tx1"/>
              </a:solidFill>
              <a:latin typeface="Corbel" pitchFamily="34" charset="0"/>
            </a:endParaRPr>
          </a:p>
          <a:p>
            <a:r>
              <a:rPr lang="x-none" sz="1400" smtClean="0">
                <a:solidFill>
                  <a:schemeClr val="tx1"/>
                </a:solidFill>
                <a:latin typeface="Corbel" pitchFamily="34" charset="0"/>
              </a:rPr>
              <a:t>ii</a:t>
            </a:r>
            <a:r>
              <a:rPr lang="x-none" sz="1400">
                <a:solidFill>
                  <a:schemeClr val="tx1"/>
                </a:solidFill>
                <a:latin typeface="Corbel" pitchFamily="34" charset="0"/>
              </a:rPr>
              <a:t>. </a:t>
            </a:r>
            <a:r>
              <a:rPr lang="el-GR" sz="1400" dirty="0" smtClean="0">
                <a:solidFill>
                  <a:schemeClr val="tx1"/>
                </a:solidFill>
                <a:latin typeface="Corbel" pitchFamily="34" charset="0"/>
              </a:rPr>
              <a:t>Ανάπτυξη πλαισίου λειτουργίας για τη μαθητεία.  </a:t>
            </a:r>
          </a:p>
          <a:p>
            <a:endParaRPr lang="el-GR" sz="1400" dirty="0" smtClean="0">
              <a:solidFill>
                <a:schemeClr val="tx1"/>
              </a:solidFill>
              <a:latin typeface="Corbel" pitchFamily="34" charset="0"/>
            </a:endParaRPr>
          </a:p>
          <a:p>
            <a:r>
              <a:rPr lang="en-US" sz="1400" dirty="0" smtClean="0">
                <a:solidFill>
                  <a:schemeClr val="tx1"/>
                </a:solidFill>
                <a:latin typeface="Corbel" pitchFamily="34" charset="0"/>
              </a:rPr>
              <a:t>iii.</a:t>
            </a:r>
            <a:r>
              <a:rPr lang="el-GR" sz="1400" dirty="0" smtClean="0">
                <a:solidFill>
                  <a:schemeClr val="tx1"/>
                </a:solidFill>
                <a:latin typeface="Corbel" pitchFamily="34" charset="0"/>
              </a:rPr>
              <a:t> Αύξηση των εκπαιδευόμενων που συμμετέχουν στο σύστημα της μαθητείας. </a:t>
            </a:r>
          </a:p>
          <a:p>
            <a:endParaRPr lang="el-GR" sz="1400" dirty="0" smtClean="0">
              <a:solidFill>
                <a:schemeClr val="tx1"/>
              </a:solidFill>
              <a:latin typeface="Corbel" pitchFamily="34" charset="0"/>
            </a:endParaRPr>
          </a:p>
          <a:p>
            <a:endParaRPr lang="el-GR" sz="1400" dirty="0">
              <a:solidFill>
                <a:schemeClr val="tx1"/>
              </a:solidFill>
              <a:latin typeface="Corbel" pitchFamily="34" charset="0"/>
            </a:endParaRPr>
          </a:p>
        </p:txBody>
      </p:sp>
      <p:sp>
        <p:nvSpPr>
          <p:cNvPr id="23" name="Rectangle 22"/>
          <p:cNvSpPr/>
          <p:nvPr/>
        </p:nvSpPr>
        <p:spPr>
          <a:xfrm>
            <a:off x="539552" y="3356992"/>
            <a:ext cx="3532568" cy="2304256"/>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Ins="0" rtlCol="0" anchor="t" anchorCtr="0"/>
          <a:lstStyle/>
          <a:p>
            <a:r>
              <a:rPr lang="en-US" sz="1200" dirty="0" err="1" smtClean="0">
                <a:solidFill>
                  <a:schemeClr val="tx1"/>
                </a:solidFill>
                <a:latin typeface="Corbel" pitchFamily="34" charset="0"/>
              </a:rPr>
              <a:t>i</a:t>
            </a:r>
            <a:r>
              <a:rPr lang="en-US" sz="1200" dirty="0" smtClean="0">
                <a:solidFill>
                  <a:schemeClr val="tx1"/>
                </a:solidFill>
                <a:latin typeface="Corbel" pitchFamily="34" charset="0"/>
              </a:rPr>
              <a:t>.</a:t>
            </a:r>
            <a:r>
              <a:rPr lang="en-US" sz="1400" dirty="0" smtClean="0">
                <a:solidFill>
                  <a:schemeClr val="tx1"/>
                </a:solidFill>
                <a:latin typeface="Corbel" pitchFamily="34" charset="0"/>
              </a:rPr>
              <a:t> </a:t>
            </a:r>
            <a:r>
              <a:rPr lang="el-GR" sz="1400" dirty="0" smtClean="0">
                <a:solidFill>
                  <a:schemeClr val="tx1"/>
                </a:solidFill>
                <a:latin typeface="Corbel" pitchFamily="34" charset="0"/>
              </a:rPr>
              <a:t>Αναβάθμιση των βασικών δεξιοτήτων του ενήλικου πληθυσμού  (16-66+ ετών).</a:t>
            </a:r>
          </a:p>
          <a:p>
            <a:endParaRPr lang="en-US" sz="1400" dirty="0" smtClean="0">
              <a:solidFill>
                <a:schemeClr val="tx1"/>
              </a:solidFill>
              <a:latin typeface="Corbel" pitchFamily="34" charset="0"/>
            </a:endParaRPr>
          </a:p>
          <a:p>
            <a:r>
              <a:rPr lang="el-GR" sz="1400" dirty="0" smtClean="0">
                <a:solidFill>
                  <a:schemeClr val="tx1"/>
                </a:solidFill>
                <a:latin typeface="Corbel" pitchFamily="34" charset="0"/>
              </a:rPr>
              <a:t>ii</a:t>
            </a:r>
            <a:r>
              <a:rPr lang="el-GR" sz="1400" dirty="0">
                <a:solidFill>
                  <a:schemeClr val="tx1"/>
                </a:solidFill>
                <a:latin typeface="Corbel" pitchFamily="34" charset="0"/>
              </a:rPr>
              <a:t>. </a:t>
            </a:r>
            <a:r>
              <a:rPr lang="el-GR" sz="1400" dirty="0" smtClean="0">
                <a:solidFill>
                  <a:schemeClr val="tx1"/>
                </a:solidFill>
                <a:latin typeface="Corbel" pitchFamily="34" charset="0"/>
              </a:rPr>
              <a:t>Ανάπτυξη συστημάτων διασφάλισης ποιότητας στις υπηρεσίες της διά βίου μάθησης.</a:t>
            </a:r>
          </a:p>
          <a:p>
            <a:endParaRPr lang="el-GR" sz="1400" dirty="0" smtClean="0">
              <a:solidFill>
                <a:schemeClr val="tx1"/>
              </a:solidFill>
              <a:latin typeface="Corbel" pitchFamily="34" charset="0"/>
            </a:endParaRPr>
          </a:p>
          <a:p>
            <a:r>
              <a:rPr lang="en-US" sz="1400" dirty="0" smtClean="0">
                <a:solidFill>
                  <a:schemeClr val="tx1"/>
                </a:solidFill>
                <a:latin typeface="Corbel" pitchFamily="34" charset="0"/>
              </a:rPr>
              <a:t>iii. </a:t>
            </a:r>
            <a:r>
              <a:rPr lang="el-GR" sz="1400" dirty="0" smtClean="0">
                <a:solidFill>
                  <a:schemeClr val="tx1"/>
                </a:solidFill>
                <a:latin typeface="Corbel" pitchFamily="34" charset="0"/>
              </a:rPr>
              <a:t>Διασύνδεση τυπικής, μη τυπικής και άτυπης μάθησης γα τη διευκόλυνση της κινητικότητας.</a:t>
            </a: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endParaRPr lang="en-US" sz="1200" dirty="0">
              <a:solidFill>
                <a:schemeClr val="tx1"/>
              </a:solidFill>
              <a:latin typeface="Corbel" pitchFamily="34" charset="0"/>
            </a:endParaRPr>
          </a:p>
        </p:txBody>
      </p:sp>
      <p:sp>
        <p:nvSpPr>
          <p:cNvPr id="24" name="Rectangle 23"/>
          <p:cNvSpPr/>
          <p:nvPr/>
        </p:nvSpPr>
        <p:spPr>
          <a:xfrm>
            <a:off x="611560" y="2388096"/>
            <a:ext cx="3384376"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defRPr/>
            </a:pPr>
            <a:r>
              <a:rPr lang="el-GR" sz="1400" b="1" i="1" dirty="0" smtClean="0">
                <a:solidFill>
                  <a:schemeClr val="tx1"/>
                </a:solidFill>
                <a:latin typeface="Corbel" pitchFamily="34" charset="0"/>
              </a:rPr>
              <a:t>ΕΙΔΙΚΟΙ ΣΤΟΧΟΙ</a:t>
            </a:r>
            <a:endParaRPr lang="en-US" sz="1400" b="1" i="1" dirty="0">
              <a:solidFill>
                <a:schemeClr val="tx1"/>
              </a:solidFill>
              <a:latin typeface="Corbel" pitchFamily="34" charset="0"/>
            </a:endParaRPr>
          </a:p>
        </p:txBody>
      </p:sp>
      <p:sp>
        <p:nvSpPr>
          <p:cNvPr id="25" name="TextBox 24"/>
          <p:cNvSpPr txBox="1"/>
          <p:nvPr/>
        </p:nvSpPr>
        <p:spPr>
          <a:xfrm>
            <a:off x="622632" y="2708920"/>
            <a:ext cx="685800"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10.3</a:t>
            </a:r>
            <a:endParaRPr lang="en-US" sz="1400" dirty="0">
              <a:solidFill>
                <a:srgbClr val="EEECE1">
                  <a:lumMod val="75000"/>
                </a:srgbClr>
              </a:solidFill>
              <a:latin typeface="Calisto MT" pitchFamily="18" charset="0"/>
            </a:endParaRPr>
          </a:p>
        </p:txBody>
      </p:sp>
      <p:cxnSp>
        <p:nvCxnSpPr>
          <p:cNvPr id="26" name="Straight Connector 25"/>
          <p:cNvCxnSpPr/>
          <p:nvPr/>
        </p:nvCxnSpPr>
        <p:spPr>
          <a:xfrm rot="5400000">
            <a:off x="955254" y="2844502"/>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969768" y="2420888"/>
            <a:ext cx="3418656"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l-GR" sz="1400" b="1" i="1" dirty="0" smtClean="0">
                <a:solidFill>
                  <a:srgbClr val="EEECE1">
                    <a:lumMod val="25000"/>
                  </a:srgbClr>
                </a:solidFill>
                <a:latin typeface="Corbel" pitchFamily="34" charset="0"/>
              </a:rPr>
              <a:t>ΕΙΔΙΚΟΙ ΣΤΟΧΟΙ</a:t>
            </a:r>
            <a:endParaRPr lang="en-US" sz="1400" b="1" i="1" dirty="0" smtClean="0">
              <a:solidFill>
                <a:srgbClr val="EEECE1">
                  <a:lumMod val="25000"/>
                </a:srgbClr>
              </a:solidFill>
              <a:latin typeface="Corbel" pitchFamily="34" charset="0"/>
            </a:endParaRPr>
          </a:p>
        </p:txBody>
      </p:sp>
      <p:sp>
        <p:nvSpPr>
          <p:cNvPr id="28" name="TextBox 27"/>
          <p:cNvSpPr txBox="1"/>
          <p:nvPr/>
        </p:nvSpPr>
        <p:spPr>
          <a:xfrm>
            <a:off x="4932040" y="2708920"/>
            <a:ext cx="685800"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10.4</a:t>
            </a:r>
            <a:endParaRPr lang="en-US" sz="1400" dirty="0">
              <a:solidFill>
                <a:srgbClr val="EEECE1">
                  <a:lumMod val="75000"/>
                </a:srgbClr>
              </a:solidFill>
              <a:latin typeface="Calisto MT" pitchFamily="18" charset="0"/>
            </a:endParaRPr>
          </a:p>
        </p:txBody>
      </p:sp>
      <p:cxnSp>
        <p:nvCxnSpPr>
          <p:cNvPr id="29" name="Straight Connector 28"/>
          <p:cNvCxnSpPr/>
          <p:nvPr/>
        </p:nvCxnSpPr>
        <p:spPr>
          <a:xfrm rot="5400000">
            <a:off x="5348114" y="2844502"/>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p>
          <a:p>
            <a:r>
              <a:rPr lang="el-GR" sz="2400" b="1" dirty="0" smtClean="0">
                <a:solidFill>
                  <a:schemeClr val="accent1">
                    <a:lumMod val="50000"/>
                  </a:schemeClr>
                </a:solidFill>
                <a:latin typeface="Corbel" pitchFamily="34" charset="0"/>
              </a:rPr>
              <a:t>Εκπαίδευση και Διά Βίου Μάθηση </a:t>
            </a:r>
            <a:endParaRPr lang="en-US" sz="2400" b="1" dirty="0">
              <a:solidFill>
                <a:schemeClr val="accent1">
                  <a:lumMod val="50000"/>
                </a:schemeClr>
              </a:solidFill>
            </a:endParaRPr>
          </a:p>
        </p:txBody>
      </p:sp>
      <p:sp>
        <p:nvSpPr>
          <p:cNvPr id="31" name="TextBox 32"/>
          <p:cNvSpPr txBox="1"/>
          <p:nvPr/>
        </p:nvSpPr>
        <p:spPr>
          <a:xfrm>
            <a:off x="395536" y="1628800"/>
            <a:ext cx="8424936" cy="584775"/>
          </a:xfrm>
          <a:prstGeom prst="rect">
            <a:avLst/>
          </a:prstGeom>
          <a:noFill/>
        </p:spPr>
        <p:txBody>
          <a:bodyPr wrap="square" rtlCol="0">
            <a:spAutoFit/>
          </a:bodyPr>
          <a:lstStyle/>
          <a:p>
            <a:pPr>
              <a:defRPr/>
            </a:pPr>
            <a:r>
              <a:rPr lang="el-GR" sz="1600" b="1" i="1" dirty="0" smtClean="0">
                <a:solidFill>
                  <a:schemeClr val="tx2">
                    <a:lumMod val="75000"/>
                  </a:schemeClr>
                </a:solidFill>
                <a:latin typeface="Corbel" pitchFamily="34" charset="0"/>
              </a:rPr>
              <a:t>Α.Π.5 ΑΝΑΠΤΥΞΗ ΤΗΣ ΔΙΑ ΒΙΟΥ ΜΑΘΗΣΗΣ ΚΑΙ ΒΕΛΤΙΩΣΗ ΤΗΣ ΣΥΝΑΦΕΙΑΣ ΜΕΤΑΞΥ ΕΚΠΑΙΔΕΥΣΗΣ &amp; ΑΓΟΡΑΣ ΕΡΓΑΣΙΑΣ </a:t>
            </a:r>
            <a:endParaRPr lang="en-US" sz="2000" b="1" i="1" dirty="0">
              <a:solidFill>
                <a:schemeClr val="tx2">
                  <a:lumMod val="75000"/>
                </a:schemeClr>
              </a:solidFill>
              <a:latin typeface="Corbel" pitchFamily="34" charset="0"/>
            </a:endParaRPr>
          </a:p>
        </p:txBody>
      </p:sp>
      <p:sp>
        <p:nvSpPr>
          <p:cNvPr id="34" name="33 - Θέση ημερομηνίας"/>
          <p:cNvSpPr>
            <a:spLocks noGrp="1"/>
          </p:cNvSpPr>
          <p:nvPr>
            <p:ph type="dt" sz="half" idx="10"/>
          </p:nvPr>
        </p:nvSpPr>
        <p:spPr/>
        <p:txBody>
          <a:bodyPr/>
          <a:lstStyle/>
          <a:p>
            <a:r>
              <a:rPr lang="el-GR" smtClean="0"/>
              <a:t>15 Απριλίου 2014</a:t>
            </a:r>
            <a:endParaRPr lang="el-GR"/>
          </a:p>
        </p:txBody>
      </p:sp>
      <p:sp>
        <p:nvSpPr>
          <p:cNvPr id="35" name="34 - Θέση αριθμού διαφάνειας"/>
          <p:cNvSpPr>
            <a:spLocks noGrp="1"/>
          </p:cNvSpPr>
          <p:nvPr>
            <p:ph type="sldNum" sz="quarter" idx="12"/>
          </p:nvPr>
        </p:nvSpPr>
        <p:spPr/>
        <p:txBody>
          <a:bodyPr/>
          <a:lstStyle/>
          <a:p>
            <a:fld id="{5E0AFF23-4A7E-4B60-B545-973EE0E9D7E4}" type="slidenum">
              <a:rPr lang="el-GR" smtClean="0"/>
              <a:pPr/>
              <a:t>12</a:t>
            </a:fld>
            <a:endParaRPr lang="el-GR"/>
          </a:p>
        </p:txBody>
      </p:sp>
      <p:sp>
        <p:nvSpPr>
          <p:cNvPr id="14"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r>
              <a:rPr lang="el-GR" smtClean="0"/>
              <a:t>15 Απριλίου 2014</a:t>
            </a:r>
            <a:endParaRPr lang="el-GR"/>
          </a:p>
        </p:txBody>
      </p:sp>
      <p:sp>
        <p:nvSpPr>
          <p:cNvPr id="3" name="2 - Θέση αριθμού διαφάνειας"/>
          <p:cNvSpPr>
            <a:spLocks noGrp="1"/>
          </p:cNvSpPr>
          <p:nvPr>
            <p:ph type="sldNum" sz="quarter" idx="12"/>
          </p:nvPr>
        </p:nvSpPr>
        <p:spPr/>
        <p:txBody>
          <a:bodyPr/>
          <a:lstStyle/>
          <a:p>
            <a:fld id="{5E0AFF23-4A7E-4B60-B545-973EE0E9D7E4}" type="slidenum">
              <a:rPr lang="el-GR" smtClean="0"/>
              <a:pPr/>
              <a:t>13</a:t>
            </a:fld>
            <a:endParaRPr lang="el-GR"/>
          </a:p>
        </p:txBody>
      </p:sp>
      <p:sp>
        <p:nvSpPr>
          <p:cNvPr id="4" name="3 - TextBox"/>
          <p:cNvSpPr txBox="1"/>
          <p:nvPr/>
        </p:nvSpPr>
        <p:spPr>
          <a:xfrm>
            <a:off x="1142976" y="5072074"/>
            <a:ext cx="6812830" cy="646331"/>
          </a:xfrm>
          <a:prstGeom prst="rect">
            <a:avLst/>
          </a:prstGeom>
          <a:noFill/>
        </p:spPr>
        <p:txBody>
          <a:bodyPr wrap="square" rtlCol="0">
            <a:spAutoFit/>
          </a:bodyPr>
          <a:lstStyle/>
          <a:p>
            <a:pPr algn="ctr"/>
            <a:r>
              <a:rPr lang="el-GR" sz="3600" b="1" dirty="0" smtClean="0">
                <a:solidFill>
                  <a:schemeClr val="accent6"/>
                </a:solidFill>
                <a:latin typeface="Corbel" pitchFamily="34" charset="0"/>
              </a:rPr>
              <a:t>Ευχαριστώ για την προσοχή σας</a:t>
            </a:r>
            <a:endParaRPr lang="el-GR" sz="3600" b="1" dirty="0">
              <a:solidFill>
                <a:schemeClr val="accent6"/>
              </a:solidFill>
              <a:latin typeface="Corbel" pitchFamily="34" charset="0"/>
            </a:endParaRPr>
          </a:p>
        </p:txBody>
      </p:sp>
      <p:sp>
        <p:nvSpPr>
          <p:cNvPr id="6"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Εικόνα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071546"/>
            <a:ext cx="9144000" cy="352819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 Πίνακας"/>
          <p:cNvGraphicFramePr>
            <a:graphicFrameLocks noGrp="1"/>
          </p:cNvGraphicFramePr>
          <p:nvPr/>
        </p:nvGraphicFramePr>
        <p:xfrm>
          <a:off x="683568" y="2348882"/>
          <a:ext cx="7661077" cy="2813821"/>
        </p:xfrm>
        <a:graphic>
          <a:graphicData uri="http://schemas.openxmlformats.org/drawingml/2006/table">
            <a:tbl>
              <a:tblPr/>
              <a:tblGrid>
                <a:gridCol w="2595573"/>
                <a:gridCol w="1876964"/>
                <a:gridCol w="2105264"/>
                <a:gridCol w="1083276"/>
              </a:tblGrid>
              <a:tr h="605139">
                <a:tc>
                  <a:txBody>
                    <a:bodyPr/>
                    <a:lstStyle/>
                    <a:p>
                      <a:pPr algn="ctr">
                        <a:lnSpc>
                          <a:spcPts val="1500"/>
                        </a:lnSpc>
                        <a:spcBef>
                          <a:spcPts val="600"/>
                        </a:spcBef>
                        <a:spcAft>
                          <a:spcPts val="0"/>
                        </a:spcAft>
                      </a:pPr>
                      <a:r>
                        <a:rPr lang="el-GR" sz="1500" b="1" dirty="0" smtClean="0">
                          <a:solidFill>
                            <a:schemeClr val="tx2">
                              <a:lumMod val="50000"/>
                            </a:schemeClr>
                          </a:solidFill>
                          <a:latin typeface="Corbel" pitchFamily="34" charset="0"/>
                          <a:ea typeface="Times New Roman"/>
                          <a:cs typeface="Times New Roman"/>
                        </a:rPr>
                        <a:t>Στρατηγική</a:t>
                      </a:r>
                      <a:endParaRPr lang="el-GR" sz="1500" dirty="0" smtClean="0">
                        <a:solidFill>
                          <a:schemeClr val="tx2">
                            <a:lumMod val="50000"/>
                          </a:schemeClr>
                        </a:solidFill>
                        <a:latin typeface="Corbel" pitchFamily="34" charset="0"/>
                        <a:ea typeface="Times New Roman"/>
                        <a:cs typeface="Times New Roman"/>
                      </a:endParaRPr>
                    </a:p>
                    <a:p>
                      <a:pPr algn="ctr">
                        <a:lnSpc>
                          <a:spcPts val="1500"/>
                        </a:lnSpc>
                        <a:spcBef>
                          <a:spcPts val="600"/>
                        </a:spcBef>
                        <a:spcAft>
                          <a:spcPts val="0"/>
                        </a:spcAft>
                      </a:pPr>
                      <a:r>
                        <a:rPr lang="el-GR" sz="1500" b="1" dirty="0" smtClean="0">
                          <a:solidFill>
                            <a:schemeClr val="tx2">
                              <a:lumMod val="50000"/>
                            </a:schemeClr>
                          </a:solidFill>
                          <a:latin typeface="Corbel" pitchFamily="34" charset="0"/>
                          <a:ea typeface="Times New Roman"/>
                          <a:cs typeface="Times New Roman"/>
                        </a:rPr>
                        <a:t>«Ευρώπη 2020»</a:t>
                      </a:r>
                      <a:endParaRPr lang="el-GR" sz="1500" dirty="0">
                        <a:solidFill>
                          <a:schemeClr val="tx2">
                            <a:lumMod val="50000"/>
                          </a:schemeClr>
                        </a:solidFill>
                        <a:latin typeface="Corbel" pitchFamily="34" charset="0"/>
                        <a:ea typeface="Times New Roman"/>
                        <a:cs typeface="Times New Roman"/>
                      </a:endParaRPr>
                    </a:p>
                  </a:txBody>
                  <a:tcPr marL="86187" marR="861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ts val="1500"/>
                        </a:lnSpc>
                        <a:spcBef>
                          <a:spcPts val="600"/>
                        </a:spcBef>
                        <a:spcAft>
                          <a:spcPts val="0"/>
                        </a:spcAft>
                      </a:pPr>
                      <a:r>
                        <a:rPr lang="el-GR" sz="1500" b="1" dirty="0">
                          <a:solidFill>
                            <a:schemeClr val="tx2">
                              <a:lumMod val="50000"/>
                            </a:schemeClr>
                          </a:solidFill>
                          <a:latin typeface="Corbel" pitchFamily="34" charset="0"/>
                          <a:ea typeface="Times New Roman"/>
                          <a:cs typeface="Times New Roman"/>
                        </a:rPr>
                        <a:t>Στόχοι</a:t>
                      </a:r>
                      <a:endParaRPr lang="el-GR" sz="1500" dirty="0">
                        <a:solidFill>
                          <a:schemeClr val="tx2">
                            <a:lumMod val="50000"/>
                          </a:schemeClr>
                        </a:solidFill>
                        <a:latin typeface="Corbel" pitchFamily="34" charset="0"/>
                        <a:ea typeface="Times New Roman"/>
                        <a:cs typeface="Times New Roman"/>
                      </a:endParaRPr>
                    </a:p>
                    <a:p>
                      <a:pPr algn="ctr">
                        <a:lnSpc>
                          <a:spcPts val="1500"/>
                        </a:lnSpc>
                        <a:spcBef>
                          <a:spcPts val="600"/>
                        </a:spcBef>
                        <a:spcAft>
                          <a:spcPts val="0"/>
                        </a:spcAft>
                      </a:pPr>
                      <a:r>
                        <a:rPr lang="el-GR" sz="1500" b="1" dirty="0">
                          <a:solidFill>
                            <a:schemeClr val="tx2">
                              <a:lumMod val="50000"/>
                            </a:schemeClr>
                          </a:solidFill>
                          <a:latin typeface="Corbel" pitchFamily="34" charset="0"/>
                          <a:ea typeface="Times New Roman"/>
                          <a:cs typeface="Times New Roman"/>
                        </a:rPr>
                        <a:t>«Ευρώπη 2020»</a:t>
                      </a:r>
                      <a:endParaRPr lang="el-GR" sz="1500" dirty="0">
                        <a:solidFill>
                          <a:schemeClr val="tx2">
                            <a:lumMod val="50000"/>
                          </a:schemeClr>
                        </a:solidFill>
                        <a:latin typeface="Corbel" pitchFamily="34" charset="0"/>
                        <a:ea typeface="Times New Roman"/>
                        <a:cs typeface="Times New Roman"/>
                      </a:endParaRPr>
                    </a:p>
                  </a:txBody>
                  <a:tcPr marL="86187" marR="861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ts val="1500"/>
                        </a:lnSpc>
                        <a:spcBef>
                          <a:spcPts val="600"/>
                        </a:spcBef>
                        <a:spcAft>
                          <a:spcPts val="0"/>
                        </a:spcAft>
                      </a:pPr>
                      <a:r>
                        <a:rPr lang="el-GR" sz="1500" b="1" dirty="0">
                          <a:solidFill>
                            <a:schemeClr val="tx2">
                              <a:lumMod val="50000"/>
                            </a:schemeClr>
                          </a:solidFill>
                          <a:latin typeface="Corbel" pitchFamily="34" charset="0"/>
                          <a:ea typeface="Times New Roman"/>
                          <a:cs typeface="Times New Roman"/>
                        </a:rPr>
                        <a:t>Υφιστάμενη κατάσταση στην Ελλάδα</a:t>
                      </a:r>
                      <a:endParaRPr lang="el-GR" sz="1500" dirty="0">
                        <a:solidFill>
                          <a:schemeClr val="tx2">
                            <a:lumMod val="50000"/>
                          </a:schemeClr>
                        </a:solidFill>
                        <a:latin typeface="Corbel" pitchFamily="34" charset="0"/>
                        <a:ea typeface="Times New Roman"/>
                        <a:cs typeface="Times New Roman"/>
                      </a:endParaRPr>
                    </a:p>
                  </a:txBody>
                  <a:tcPr marL="86187" marR="861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ts val="1500"/>
                        </a:lnSpc>
                        <a:spcBef>
                          <a:spcPts val="600"/>
                        </a:spcBef>
                        <a:spcAft>
                          <a:spcPts val="0"/>
                        </a:spcAft>
                      </a:pPr>
                      <a:r>
                        <a:rPr lang="el-GR" sz="1500" b="1" dirty="0">
                          <a:solidFill>
                            <a:schemeClr val="tx2">
                              <a:lumMod val="50000"/>
                            </a:schemeClr>
                          </a:solidFill>
                          <a:latin typeface="Corbel" pitchFamily="34" charset="0"/>
                          <a:ea typeface="Times New Roman"/>
                          <a:cs typeface="Times New Roman"/>
                        </a:rPr>
                        <a:t>Στόχοι της χώρας για το 2020</a:t>
                      </a:r>
                      <a:endParaRPr lang="el-GR" sz="1500" dirty="0">
                        <a:solidFill>
                          <a:schemeClr val="tx2">
                            <a:lumMod val="50000"/>
                          </a:schemeClr>
                        </a:solidFill>
                        <a:latin typeface="Corbel" pitchFamily="34" charset="0"/>
                        <a:ea typeface="Times New Roman"/>
                        <a:cs typeface="Times New Roman"/>
                      </a:endParaRPr>
                    </a:p>
                  </a:txBody>
                  <a:tcPr marL="86187" marR="861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963725">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Πρόωρη εγκατάλειψη του σχολείου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κάτω από 10%</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13,7% (2010)</a:t>
                      </a:r>
                    </a:p>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13,1% (2011)</a:t>
                      </a:r>
                    </a:p>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11,4% (2012)</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a:txBody>
                    <a:bodyPr/>
                    <a:lstStyle/>
                    <a:p>
                      <a:pPr marL="0" algn="ctr" rtl="0" eaLnBrk="1" fontAlgn="t" latinLnBrk="0" hangingPunct="1">
                        <a:spcBef>
                          <a:spcPts val="0"/>
                        </a:spcBef>
                        <a:spcAft>
                          <a:spcPts val="0"/>
                        </a:spcAft>
                      </a:pPr>
                      <a:r>
                        <a:rPr lang="el-GR" sz="1600" b="0" i="0" u="none" strike="noStrike" kern="1200" dirty="0">
                          <a:solidFill>
                            <a:schemeClr val="dk1"/>
                          </a:solidFill>
                          <a:latin typeface="Corbel" pitchFamily="34" charset="0"/>
                          <a:ea typeface="+mn-ea"/>
                          <a:cs typeface="+mn-cs"/>
                        </a:rPr>
                        <a:t>9,7%</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r>
              <a:tr h="1244957">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rPr>
                        <a:t>Ολοκλήρωση τριτοβάθμιας εκπαίδευσης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rPr>
                        <a:t>Τουλάχιστον 40% των νέων ηλικίας 30-34 ετών</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rPr>
                        <a:t>28,4% (2010)</a:t>
                      </a:r>
                      <a:endParaRPr lang="el-GR" sz="1600" b="0" i="0" u="none" strike="noStrike" dirty="0">
                        <a:latin typeface="Corbel" pitchFamily="34" charset="0"/>
                      </a:endParaRPr>
                    </a:p>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rPr>
                        <a:t>28,9% (2011)</a:t>
                      </a:r>
                      <a:endParaRPr lang="el-GR" sz="1600" b="0" i="0" u="none" strike="noStrike" dirty="0">
                        <a:latin typeface="Corbel" pitchFamily="34" charset="0"/>
                      </a:endParaRPr>
                    </a:p>
                    <a:p>
                      <a:pPr marL="0" algn="l" rtl="0" eaLnBrk="1" fontAlgn="t" latinLnBrk="0" hangingPunct="1">
                        <a:spcBef>
                          <a:spcPts val="0"/>
                        </a:spcBef>
                        <a:spcAft>
                          <a:spcPts val="0"/>
                        </a:spcAft>
                      </a:pPr>
                      <a:r>
                        <a:rPr lang="el-GR" sz="1600" b="0" i="0" u="none" strike="noStrike" kern="1200" dirty="0">
                          <a:solidFill>
                            <a:schemeClr val="dk1"/>
                          </a:solidFill>
                          <a:latin typeface="Corbel" pitchFamily="34" charset="0"/>
                        </a:rPr>
                        <a:t>30,9% (2012)</a:t>
                      </a:r>
                      <a:endParaRPr lang="el-GR" sz="1600" b="0" i="0" u="none" strike="noStrike" dirty="0">
                        <a:latin typeface="Corbel"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0" eaLnBrk="1" fontAlgn="t" latinLnBrk="0" hangingPunct="1">
                        <a:spcBef>
                          <a:spcPts val="0"/>
                        </a:spcBef>
                        <a:spcAft>
                          <a:spcPts val="0"/>
                        </a:spcAft>
                      </a:pPr>
                      <a:r>
                        <a:rPr lang="el-GR" sz="1600" b="0" i="0" u="none" strike="noStrike" kern="1200" dirty="0">
                          <a:solidFill>
                            <a:schemeClr val="dk1"/>
                          </a:solidFill>
                          <a:latin typeface="Corbel" pitchFamily="34" charset="0"/>
                        </a:rPr>
                        <a:t>32%</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529" name="Rectangle 1"/>
          <p:cNvSpPr>
            <a:spLocks noChangeArrowheads="1"/>
          </p:cNvSpPr>
          <p:nvPr/>
        </p:nvSpPr>
        <p:spPr bwMode="auto">
          <a:xfrm>
            <a:off x="1710266" y="1672789"/>
            <a:ext cx="5597173"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l-GR" sz="2200" b="1" i="0" u="none" strike="noStrike" cap="none" normalizeH="0" baseline="0" dirty="0" smtClean="0">
                <a:ln>
                  <a:noFill/>
                </a:ln>
                <a:solidFill>
                  <a:schemeClr val="accent1">
                    <a:lumMod val="50000"/>
                  </a:schemeClr>
                </a:solidFill>
                <a:effectLst/>
                <a:latin typeface="Corbel" pitchFamily="34" charset="0"/>
                <a:ea typeface="Calibri" pitchFamily="34" charset="0"/>
                <a:cs typeface="Times New Roman" pitchFamily="18" charset="0"/>
              </a:rPr>
              <a:t>Στόχοι ευρωπαϊκής στρατηγικής για το 2020</a:t>
            </a:r>
            <a:endParaRPr kumimoji="0" lang="el-GR" sz="2200" b="0" i="0" u="none" strike="noStrike" cap="none" normalizeH="0" baseline="0" dirty="0" smtClean="0">
              <a:ln>
                <a:noFill/>
              </a:ln>
              <a:solidFill>
                <a:schemeClr val="accent1">
                  <a:lumMod val="50000"/>
                </a:schemeClr>
              </a:solidFill>
              <a:effectLst/>
              <a:latin typeface="Corbel" pitchFamily="34" charset="0"/>
            </a:endParaRPr>
          </a:p>
        </p:txBody>
      </p:sp>
      <p:sp>
        <p:nvSpPr>
          <p:cNvPr id="4"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4 - Θέση ημερομηνίας"/>
          <p:cNvSpPr>
            <a:spLocks noGrp="1"/>
          </p:cNvSpPr>
          <p:nvPr>
            <p:ph type="dt" sz="half" idx="10"/>
          </p:nvPr>
        </p:nvSpPr>
        <p:spPr/>
        <p:txBody>
          <a:bodyPr/>
          <a:lstStyle/>
          <a:p>
            <a:r>
              <a:rPr lang="el-GR" dirty="0" smtClean="0"/>
              <a:t>15 Απριλίου 2014</a:t>
            </a:r>
            <a:endParaRPr lang="el-GR" dirty="0"/>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2</a:t>
            </a:fld>
            <a:endParaRPr lang="el-GR"/>
          </a:p>
        </p:txBody>
      </p:sp>
      <p:sp>
        <p:nvSpPr>
          <p:cNvPr id="7"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4 - Θέση ημερομηνίας"/>
          <p:cNvSpPr>
            <a:spLocks noGrp="1"/>
          </p:cNvSpPr>
          <p:nvPr>
            <p:ph type="dt" sz="half" idx="10"/>
          </p:nvPr>
        </p:nvSpPr>
        <p:spPr/>
        <p:txBody>
          <a:bodyPr/>
          <a:lstStyle/>
          <a:p>
            <a:r>
              <a:rPr lang="el-GR" dirty="0" smtClean="0"/>
              <a:t>15 Απριλίου 2014</a:t>
            </a:r>
            <a:endParaRPr lang="el-GR" dirty="0"/>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3</a:t>
            </a:fld>
            <a:endParaRPr lang="el-GR"/>
          </a:p>
        </p:txBody>
      </p:sp>
      <p:sp>
        <p:nvSpPr>
          <p:cNvPr id="7" name="6 - TextBox"/>
          <p:cNvSpPr txBox="1"/>
          <p:nvPr/>
        </p:nvSpPr>
        <p:spPr>
          <a:xfrm>
            <a:off x="395536" y="1988840"/>
            <a:ext cx="8604448" cy="4093428"/>
          </a:xfrm>
          <a:prstGeom prst="rect">
            <a:avLst/>
          </a:prstGeom>
          <a:noFill/>
        </p:spPr>
        <p:txBody>
          <a:bodyPr wrap="square" rtlCol="0">
            <a:spAutoFit/>
          </a:bodyPr>
          <a:lstStyle/>
          <a:p>
            <a:pPr marL="266700" lvl="0" indent="-266700">
              <a:buFont typeface="Wingdings" pitchFamily="2" charset="2"/>
              <a:buChar char="Ø"/>
            </a:pPr>
            <a:r>
              <a:rPr lang="el-GR" sz="1600" dirty="0" smtClean="0">
                <a:latin typeface="Corbel" pitchFamily="34" charset="0"/>
              </a:rPr>
              <a:t>Από το 2008 μέχρι σήμερα το ποσοστό ΠΕΣ στην Ελλάδα  μειώνεται σταθερά</a:t>
            </a:r>
          </a:p>
          <a:p>
            <a:pPr marL="723900" lvl="1" indent="-266700"/>
            <a:r>
              <a:rPr lang="el-GR" sz="1600" i="1" dirty="0" smtClean="0">
                <a:latin typeface="Corbel" pitchFamily="34" charset="0"/>
              </a:rPr>
              <a:t>  (14,8% το 2008 έναντι 10,2% το 2013)</a:t>
            </a:r>
          </a:p>
          <a:p>
            <a:pPr marL="723900" lvl="1" indent="-266700"/>
            <a:endParaRPr lang="el-GR" sz="1600" dirty="0" smtClean="0">
              <a:latin typeface="Corbel" pitchFamily="34" charset="0"/>
            </a:endParaRPr>
          </a:p>
          <a:p>
            <a:pPr marL="266700" lvl="0" indent="-266700">
              <a:buFont typeface="Wingdings" pitchFamily="2" charset="2"/>
              <a:buChar char="Ø"/>
            </a:pPr>
            <a:r>
              <a:rPr lang="el-GR" sz="1600" dirty="0" smtClean="0">
                <a:latin typeface="Corbel" pitchFamily="34" charset="0"/>
              </a:rPr>
              <a:t>Συγκριτικά με τον Ευρωπαϊκό μέσο όρο η Ελλάδα  έχει επιτύχει καλύτερα ποσοστά ΠΕΣ</a:t>
            </a:r>
          </a:p>
          <a:p>
            <a:pPr marL="723900" lvl="1" indent="-266700"/>
            <a:r>
              <a:rPr lang="el-GR" sz="1600" i="1" dirty="0" smtClean="0">
                <a:latin typeface="Corbel" pitchFamily="34" charset="0"/>
              </a:rPr>
              <a:t>(για το 2013 ο ΕΕ μέσος όρος ήταν  11,9% , ενώ για την Ελλάδα 10,2%)</a:t>
            </a:r>
          </a:p>
          <a:p>
            <a:pPr marL="723900" lvl="1" indent="-266700"/>
            <a:endParaRPr lang="el-GR" sz="1600" dirty="0" smtClean="0">
              <a:latin typeface="Corbel" pitchFamily="34" charset="0"/>
            </a:endParaRPr>
          </a:p>
          <a:p>
            <a:pPr marL="723900" lvl="1" indent="-266700">
              <a:spcAft>
                <a:spcPts val="600"/>
              </a:spcAft>
              <a:buFont typeface="Wingdings" pitchFamily="2" charset="2"/>
              <a:buChar char="Ø"/>
            </a:pPr>
            <a:r>
              <a:rPr lang="el-GR" sz="1600" dirty="0" smtClean="0">
                <a:latin typeface="Corbel" pitchFamily="34" charset="0"/>
              </a:rPr>
              <a:t>Άνδρες 12,7%, γυναίκες 7,8%</a:t>
            </a:r>
          </a:p>
          <a:p>
            <a:pPr marL="723900" lvl="1" indent="-266700">
              <a:spcAft>
                <a:spcPts val="600"/>
              </a:spcAft>
              <a:buFont typeface="Wingdings" pitchFamily="2" charset="2"/>
              <a:buChar char="Ø"/>
            </a:pPr>
            <a:r>
              <a:rPr lang="el-GR" sz="1600" dirty="0" smtClean="0">
                <a:latin typeface="Corbel" pitchFamily="34" charset="0"/>
              </a:rPr>
              <a:t>Αυξημένη πιθανότητα εγκατάλειψης του σχολείου:</a:t>
            </a:r>
          </a:p>
          <a:p>
            <a:pPr marL="1181100" lvl="2" indent="-266700">
              <a:buFont typeface="Wingdings" pitchFamily="2" charset="2"/>
              <a:buChar char="Ø"/>
            </a:pPr>
            <a:r>
              <a:rPr lang="el-GR" sz="1600" dirty="0" smtClean="0">
                <a:latin typeface="Corbel" pitchFamily="34" charset="0"/>
              </a:rPr>
              <a:t>Παιδιά από Ευάλωτες Κοινωνικά Ομάδες (ΕΚΟ) </a:t>
            </a:r>
          </a:p>
          <a:p>
            <a:pPr marL="1181100" lvl="2" indent="-266700">
              <a:buFont typeface="Wingdings" pitchFamily="2" charset="2"/>
              <a:buChar char="Ø"/>
            </a:pPr>
            <a:r>
              <a:rPr lang="el-GR" sz="1600" dirty="0" smtClean="0">
                <a:latin typeface="Corbel" pitchFamily="34" charset="0"/>
              </a:rPr>
              <a:t>Παιδιά με μαθησιακές δυσκολίες</a:t>
            </a:r>
            <a:endParaRPr lang="en-US" sz="1600" dirty="0" smtClean="0">
              <a:latin typeface="Corbel" pitchFamily="34" charset="0"/>
            </a:endParaRPr>
          </a:p>
          <a:p>
            <a:pPr marL="1181100" lvl="2" indent="-266700">
              <a:buFont typeface="Wingdings" pitchFamily="2" charset="2"/>
              <a:buChar char="Ø"/>
            </a:pPr>
            <a:endParaRPr lang="en-US" sz="1600" dirty="0" smtClean="0">
              <a:latin typeface="Corbel" pitchFamily="34" charset="0"/>
            </a:endParaRPr>
          </a:p>
          <a:p>
            <a:pPr marL="723900" lvl="1" indent="-266700">
              <a:spcAft>
                <a:spcPts val="600"/>
              </a:spcAft>
              <a:buFont typeface="Wingdings" pitchFamily="2" charset="2"/>
              <a:buChar char="Ø"/>
            </a:pPr>
            <a:r>
              <a:rPr lang="el-GR" sz="1600" dirty="0">
                <a:latin typeface="Corbel" pitchFamily="34" charset="0"/>
              </a:rPr>
              <a:t>Η Επαγγελματική Εκπαίδευση εμφανίζει τα μεγαλύτερα ποσοστά ΠΕΣ. </a:t>
            </a:r>
          </a:p>
          <a:p>
            <a:pPr marL="723900" lvl="1" indent="-266700">
              <a:spcAft>
                <a:spcPts val="600"/>
              </a:spcAft>
              <a:buFont typeface="Wingdings" pitchFamily="2" charset="2"/>
              <a:buChar char="Ø"/>
            </a:pPr>
            <a:r>
              <a:rPr lang="el-GR" sz="1600" dirty="0">
                <a:latin typeface="Corbel" pitchFamily="34" charset="0"/>
              </a:rPr>
              <a:t>Αγροτικές και τουριστικές περιοχές παρουσιάζουν μεγαλύτερα ποσοστά ΠΕΣ (Νησιά Αιγαίου και Κρήτη  21,6%)</a:t>
            </a:r>
          </a:p>
          <a:p>
            <a:pPr marL="723900" lvl="1" indent="-266700">
              <a:buFont typeface="Wingdings" pitchFamily="2" charset="2"/>
              <a:buChar char="Ø"/>
            </a:pPr>
            <a:endParaRPr lang="el-GR" sz="1600" dirty="0" smtClean="0">
              <a:latin typeface="Corbel" pitchFamily="34" charset="0"/>
            </a:endParaRPr>
          </a:p>
        </p:txBody>
      </p:sp>
      <p:sp>
        <p:nvSpPr>
          <p:cNvPr id="8" name="TextBox 32"/>
          <p:cNvSpPr txBox="1"/>
          <p:nvPr/>
        </p:nvSpPr>
        <p:spPr>
          <a:xfrm>
            <a:off x="395536" y="1484784"/>
            <a:ext cx="8202488" cy="430887"/>
          </a:xfrm>
          <a:prstGeom prst="rect">
            <a:avLst/>
          </a:prstGeom>
          <a:noFill/>
        </p:spPr>
        <p:txBody>
          <a:bodyPr wrap="square" rtlCol="0">
            <a:spAutoFit/>
          </a:bodyPr>
          <a:lstStyle/>
          <a:p>
            <a:r>
              <a:rPr lang="el-GR" sz="2200" b="1" i="1" dirty="0" smtClean="0">
                <a:solidFill>
                  <a:schemeClr val="accent1">
                    <a:lumMod val="50000"/>
                  </a:schemeClr>
                </a:solidFill>
                <a:latin typeface="Corbel" pitchFamily="34" charset="0"/>
              </a:rPr>
              <a:t>Στοιχεία για την Πρόωρη Εγκατάλειψη του Σχολείου (ΠΕΣ)  </a:t>
            </a:r>
            <a:endParaRPr lang="en-US" sz="2200" b="1" i="1" dirty="0">
              <a:solidFill>
                <a:schemeClr val="accent1">
                  <a:lumMod val="50000"/>
                </a:schemeClr>
              </a:solidFill>
            </a:endParaRPr>
          </a:p>
        </p:txBody>
      </p:sp>
      <p:sp>
        <p:nvSpPr>
          <p:cNvPr id="9" name="4 - Θέση ημερομηνίας"/>
          <p:cNvSpPr txBox="1">
            <a:spLocks/>
          </p:cNvSpPr>
          <p:nvPr/>
        </p:nvSpPr>
        <p:spPr>
          <a:xfrm>
            <a:off x="3230488" y="6448251"/>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4 - Θέση ημερομηνίας"/>
          <p:cNvSpPr>
            <a:spLocks noGrp="1"/>
          </p:cNvSpPr>
          <p:nvPr>
            <p:ph type="dt" sz="half" idx="10"/>
          </p:nvPr>
        </p:nvSpPr>
        <p:spPr/>
        <p:txBody>
          <a:bodyPr/>
          <a:lstStyle/>
          <a:p>
            <a:r>
              <a:rPr lang="el-GR" dirty="0" smtClean="0"/>
              <a:t>15 Απριλίου 2014</a:t>
            </a:r>
            <a:endParaRPr lang="el-GR" dirty="0"/>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4</a:t>
            </a:fld>
            <a:endParaRPr lang="el-GR"/>
          </a:p>
        </p:txBody>
      </p:sp>
      <p:sp>
        <p:nvSpPr>
          <p:cNvPr id="7" name="6 - TextBox"/>
          <p:cNvSpPr txBox="1"/>
          <p:nvPr/>
        </p:nvSpPr>
        <p:spPr>
          <a:xfrm>
            <a:off x="395536" y="2303001"/>
            <a:ext cx="8604448" cy="4278094"/>
          </a:xfrm>
          <a:prstGeom prst="rect">
            <a:avLst/>
          </a:prstGeom>
          <a:noFill/>
        </p:spPr>
        <p:txBody>
          <a:bodyPr wrap="square" rtlCol="0">
            <a:spAutoFit/>
          </a:bodyPr>
          <a:lstStyle/>
          <a:p>
            <a:pPr marL="266700" indent="-266700">
              <a:buFont typeface="Wingdings" pitchFamily="2" charset="2"/>
              <a:buChar char="Ø"/>
            </a:pPr>
            <a:r>
              <a:rPr lang="el-GR" sz="1600" dirty="0" smtClean="0">
                <a:latin typeface="Corbel" pitchFamily="34" charset="0"/>
              </a:rPr>
              <a:t>Μόνο το 30% των μαθητών, αποφοίτων Γυμνασίου, επιλέγει την Επαγγελματική Εκπαίδευση.</a:t>
            </a:r>
          </a:p>
          <a:p>
            <a:pPr marL="266700" indent="-266700">
              <a:buFont typeface="Wingdings" pitchFamily="2" charset="2"/>
              <a:buChar char="Ø"/>
            </a:pPr>
            <a:endParaRPr lang="el-GR" sz="1600" dirty="0">
              <a:latin typeface="Corbel" pitchFamily="34" charset="0"/>
            </a:endParaRPr>
          </a:p>
          <a:p>
            <a:pPr marL="266700" indent="-266700">
              <a:buFont typeface="Wingdings" pitchFamily="2" charset="2"/>
              <a:buChar char="Ø"/>
            </a:pPr>
            <a:r>
              <a:rPr lang="el-GR" sz="1600" dirty="0" smtClean="0">
                <a:latin typeface="Corbel" pitchFamily="34" charset="0"/>
              </a:rPr>
              <a:t>Μόνο το 10% από αυτούς παρακολουθεί πρόγραμμα μαθητείας.</a:t>
            </a:r>
          </a:p>
          <a:p>
            <a:pPr marL="266700" indent="-266700">
              <a:buFont typeface="Wingdings" pitchFamily="2" charset="2"/>
              <a:buChar char="Ø"/>
            </a:pPr>
            <a:endParaRPr lang="el-GR" sz="1600" dirty="0" smtClean="0">
              <a:latin typeface="Corbel" pitchFamily="34" charset="0"/>
            </a:endParaRPr>
          </a:p>
          <a:p>
            <a:pPr marL="266700" indent="-266700">
              <a:buFont typeface="Wingdings" pitchFamily="2" charset="2"/>
              <a:buChar char="Ø"/>
            </a:pPr>
            <a:r>
              <a:rPr lang="en-US" sz="1600" dirty="0" smtClean="0">
                <a:latin typeface="Corbel" pitchFamily="34" charset="0"/>
              </a:rPr>
              <a:t>H </a:t>
            </a:r>
            <a:r>
              <a:rPr lang="el-GR" sz="1600" dirty="0" smtClean="0">
                <a:latin typeface="Corbel" pitchFamily="34" charset="0"/>
              </a:rPr>
              <a:t>ανεργία των αποφοίτων  Επαγγελματικής Εκπαίδευσης ανέχεται στο 29%.</a:t>
            </a:r>
            <a:endParaRPr lang="en-US" sz="1600" dirty="0" smtClean="0">
              <a:latin typeface="Corbel" pitchFamily="34" charset="0"/>
            </a:endParaRPr>
          </a:p>
          <a:p>
            <a:pPr marL="266700" indent="-266700">
              <a:buFont typeface="Wingdings" pitchFamily="2" charset="2"/>
              <a:buChar char="Ø"/>
            </a:pPr>
            <a:endParaRPr lang="en-US" sz="1600" dirty="0" smtClean="0">
              <a:latin typeface="Corbel" pitchFamily="34" charset="0"/>
            </a:endParaRPr>
          </a:p>
          <a:p>
            <a:pPr marL="266700" indent="-266700">
              <a:buFont typeface="Wingdings" pitchFamily="2" charset="2"/>
              <a:buChar char="Ø"/>
            </a:pPr>
            <a:r>
              <a:rPr lang="el-GR" sz="1600" dirty="0">
                <a:latin typeface="Corbel" pitchFamily="34" charset="0"/>
              </a:rPr>
              <a:t>Αρνητικά κοινωνικά στερεότυπα για </a:t>
            </a:r>
            <a:r>
              <a:rPr lang="el-GR" sz="1600" dirty="0" smtClean="0">
                <a:latin typeface="Corbel" pitchFamily="34" charset="0"/>
              </a:rPr>
              <a:t>την Επαγγελματική  Εκπαίδευση.</a:t>
            </a:r>
            <a:endParaRPr lang="el-GR" sz="1600" dirty="0">
              <a:latin typeface="Corbel" pitchFamily="34" charset="0"/>
            </a:endParaRPr>
          </a:p>
          <a:p>
            <a:pPr marL="266700" indent="-266700">
              <a:buFont typeface="Wingdings" pitchFamily="2" charset="2"/>
              <a:buChar char="Ø"/>
            </a:pPr>
            <a:endParaRPr lang="en-US" sz="1600" dirty="0" smtClean="0">
              <a:latin typeface="Corbel" pitchFamily="34" charset="0"/>
            </a:endParaRPr>
          </a:p>
          <a:p>
            <a:pPr marL="266700" indent="-266700">
              <a:buFont typeface="Wingdings" pitchFamily="2" charset="2"/>
              <a:buChar char="Ø"/>
            </a:pPr>
            <a:r>
              <a:rPr lang="el-GR" sz="1600" dirty="0" smtClean="0">
                <a:latin typeface="Corbel" pitchFamily="34" charset="0"/>
              </a:rPr>
              <a:t>Αναδιοργάνωση της Επαγγελματικής Εκπαίδευσης με το Νόμο </a:t>
            </a:r>
            <a:r>
              <a:rPr lang="el-GR" sz="1600" dirty="0" smtClean="0">
                <a:latin typeface="Cambria" pitchFamily="18" charset="0"/>
              </a:rPr>
              <a:t>41 86/2013</a:t>
            </a:r>
            <a:r>
              <a:rPr lang="el-GR" sz="1600" dirty="0" smtClean="0">
                <a:latin typeface="Corbel" pitchFamily="34" charset="0"/>
              </a:rPr>
              <a:t> – ενίσχυση της αυτοτέλειάς της και ευρεία εφαρμογή του θεσμού της μαθητείας</a:t>
            </a:r>
            <a:r>
              <a:rPr lang="en-US" sz="1600" dirty="0" smtClean="0">
                <a:latin typeface="Corbel" pitchFamily="34" charset="0"/>
              </a:rPr>
              <a:t>.</a:t>
            </a:r>
            <a:endParaRPr lang="el-GR" sz="1600" dirty="0" smtClean="0">
              <a:latin typeface="Corbel" pitchFamily="34" charset="0"/>
            </a:endParaRPr>
          </a:p>
          <a:p>
            <a:pPr marL="266700" indent="-266700">
              <a:buFont typeface="Wingdings" pitchFamily="2" charset="2"/>
              <a:buChar char="Ø"/>
            </a:pPr>
            <a:endParaRPr lang="el-GR" sz="1600" dirty="0" smtClean="0">
              <a:latin typeface="Corbel" pitchFamily="34" charset="0"/>
            </a:endParaRPr>
          </a:p>
          <a:p>
            <a:pPr marL="266700" indent="-266700">
              <a:buFont typeface="Wingdings" pitchFamily="2" charset="2"/>
              <a:buChar char="Ø"/>
            </a:pPr>
            <a:r>
              <a:rPr lang="el-GR" sz="1600" dirty="0" smtClean="0">
                <a:latin typeface="Corbel" pitchFamily="34" charset="0"/>
              </a:rPr>
              <a:t>Αναμόρφωση του συστήματος Αρχικής Επαγγελματικής Κατάρτισης  και ίδρυση των Σχολών Επαγγελματικής Κατάρτισης.</a:t>
            </a:r>
          </a:p>
          <a:p>
            <a:pPr marL="266700" indent="-266700">
              <a:buFont typeface="Wingdings" pitchFamily="2" charset="2"/>
              <a:buChar char="Ø"/>
            </a:pPr>
            <a:endParaRPr lang="el-GR" sz="1600" dirty="0" smtClean="0">
              <a:latin typeface="Corbel" pitchFamily="34" charset="0"/>
            </a:endParaRPr>
          </a:p>
          <a:p>
            <a:pPr marL="723900" lvl="1" indent="-266700">
              <a:buFont typeface="Wingdings" pitchFamily="2" charset="2"/>
              <a:buChar char="Ø"/>
            </a:pPr>
            <a:endParaRPr lang="el-GR" sz="1600" dirty="0" smtClean="0">
              <a:latin typeface="Corbel" pitchFamily="34" charset="0"/>
            </a:endParaRPr>
          </a:p>
          <a:p>
            <a:pPr marL="723900" lvl="1" indent="-266700"/>
            <a:endParaRPr lang="el-GR" sz="1600" dirty="0" smtClean="0">
              <a:latin typeface="Corbel" pitchFamily="34" charset="0"/>
            </a:endParaRPr>
          </a:p>
          <a:p>
            <a:pPr marL="723900" lvl="1" indent="-266700"/>
            <a:endParaRPr lang="el-GR" sz="1600" dirty="0">
              <a:latin typeface="Corbel" pitchFamily="34" charset="0"/>
            </a:endParaRPr>
          </a:p>
        </p:txBody>
      </p:sp>
      <p:sp>
        <p:nvSpPr>
          <p:cNvPr id="8" name="TextBox 32"/>
          <p:cNvSpPr txBox="1"/>
          <p:nvPr/>
        </p:nvSpPr>
        <p:spPr>
          <a:xfrm>
            <a:off x="395536" y="1484784"/>
            <a:ext cx="8202488" cy="430887"/>
          </a:xfrm>
          <a:prstGeom prst="rect">
            <a:avLst/>
          </a:prstGeom>
          <a:noFill/>
        </p:spPr>
        <p:txBody>
          <a:bodyPr wrap="square" rtlCol="0">
            <a:spAutoFit/>
          </a:bodyPr>
          <a:lstStyle/>
          <a:p>
            <a:r>
              <a:rPr lang="el-GR" sz="2200" b="1" i="1" dirty="0" smtClean="0">
                <a:solidFill>
                  <a:schemeClr val="accent1">
                    <a:lumMod val="50000"/>
                  </a:schemeClr>
                </a:solidFill>
                <a:latin typeface="Corbel" pitchFamily="34" charset="0"/>
              </a:rPr>
              <a:t>Επαγγελματική Εκπαίδευση </a:t>
            </a:r>
            <a:endParaRPr lang="en-US" sz="2200" b="1" i="1" dirty="0">
              <a:solidFill>
                <a:schemeClr val="accent1">
                  <a:lumMod val="50000"/>
                </a:schemeClr>
              </a:solidFill>
            </a:endParaRPr>
          </a:p>
        </p:txBody>
      </p:sp>
      <p:sp>
        <p:nvSpPr>
          <p:cNvPr id="9"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4 - Θέση ημερομηνίας"/>
          <p:cNvSpPr>
            <a:spLocks noGrp="1"/>
          </p:cNvSpPr>
          <p:nvPr>
            <p:ph type="dt" sz="half" idx="10"/>
          </p:nvPr>
        </p:nvSpPr>
        <p:spPr/>
        <p:txBody>
          <a:bodyPr/>
          <a:lstStyle/>
          <a:p>
            <a:r>
              <a:rPr lang="el-GR" dirty="0" smtClean="0"/>
              <a:t>15 Απριλίου 2014</a:t>
            </a:r>
            <a:endParaRPr lang="el-GR" dirty="0"/>
          </a:p>
        </p:txBody>
      </p:sp>
      <p:sp>
        <p:nvSpPr>
          <p:cNvPr id="6" name="5 - Θέση αριθμού διαφάνειας"/>
          <p:cNvSpPr>
            <a:spLocks noGrp="1"/>
          </p:cNvSpPr>
          <p:nvPr>
            <p:ph type="sldNum" sz="quarter" idx="12"/>
          </p:nvPr>
        </p:nvSpPr>
        <p:spPr/>
        <p:txBody>
          <a:bodyPr/>
          <a:lstStyle/>
          <a:p>
            <a:fld id="{5E0AFF23-4A7E-4B60-B545-973EE0E9D7E4}" type="slidenum">
              <a:rPr lang="el-GR" smtClean="0"/>
              <a:pPr/>
              <a:t>5</a:t>
            </a:fld>
            <a:endParaRPr lang="el-GR"/>
          </a:p>
        </p:txBody>
      </p:sp>
      <p:sp>
        <p:nvSpPr>
          <p:cNvPr id="7" name="6 - TextBox"/>
          <p:cNvSpPr txBox="1"/>
          <p:nvPr/>
        </p:nvSpPr>
        <p:spPr>
          <a:xfrm>
            <a:off x="395536" y="2303001"/>
            <a:ext cx="8274496" cy="3539430"/>
          </a:xfrm>
          <a:prstGeom prst="rect">
            <a:avLst/>
          </a:prstGeom>
          <a:noFill/>
        </p:spPr>
        <p:txBody>
          <a:bodyPr wrap="square" rtlCol="0">
            <a:spAutoFit/>
          </a:bodyPr>
          <a:lstStyle/>
          <a:p>
            <a:pPr marL="266700" indent="-266700">
              <a:buFont typeface="Wingdings" pitchFamily="2" charset="2"/>
              <a:buChar char="Ø"/>
            </a:pPr>
            <a:r>
              <a:rPr lang="el-GR" sz="1600" dirty="0" smtClean="0">
                <a:latin typeface="Corbel" pitchFamily="34" charset="0"/>
              </a:rPr>
              <a:t>Αύξηση της ανεργίας των νέων:</a:t>
            </a:r>
          </a:p>
          <a:p>
            <a:pPr marL="723900" lvl="1" indent="-266700">
              <a:buFont typeface="Wingdings" pitchFamily="2" charset="2"/>
              <a:buChar char="Ø"/>
            </a:pPr>
            <a:r>
              <a:rPr lang="el-GR" sz="1600" dirty="0" smtClean="0">
                <a:latin typeface="Corbel" pitchFamily="34" charset="0"/>
              </a:rPr>
              <a:t>15-24 ετών: 22,1% το 2008, 55,1% το 2013</a:t>
            </a:r>
          </a:p>
          <a:p>
            <a:pPr marL="723900" lvl="1" indent="-266700">
              <a:buFont typeface="Wingdings" pitchFamily="2" charset="2"/>
              <a:buChar char="Ø"/>
            </a:pPr>
            <a:endParaRPr lang="el-GR" sz="1600" dirty="0" smtClean="0">
              <a:latin typeface="Corbel" pitchFamily="34" charset="0"/>
            </a:endParaRPr>
          </a:p>
          <a:p>
            <a:pPr marL="723900" lvl="1" indent="-266700">
              <a:buFont typeface="Wingdings" pitchFamily="2" charset="2"/>
              <a:buChar char="Ø"/>
            </a:pPr>
            <a:r>
              <a:rPr lang="el-GR" sz="1600" dirty="0" smtClean="0">
                <a:latin typeface="Corbel" pitchFamily="34" charset="0"/>
              </a:rPr>
              <a:t>25-34 ετών: 10,4% το 2008, 36,2% το 2013 </a:t>
            </a:r>
          </a:p>
          <a:p>
            <a:pPr marL="723900" lvl="1" indent="-266700">
              <a:buFont typeface="Wingdings" pitchFamily="2" charset="2"/>
              <a:buChar char="Ø"/>
            </a:pPr>
            <a:endParaRPr lang="en-US" sz="1600" dirty="0" smtClean="0">
              <a:latin typeface="Corbel" pitchFamily="34" charset="0"/>
            </a:endParaRPr>
          </a:p>
          <a:p>
            <a:pPr marL="266700" indent="-266700">
              <a:buFont typeface="Wingdings" pitchFamily="2" charset="2"/>
              <a:buChar char="Ø"/>
            </a:pPr>
            <a:r>
              <a:rPr lang="el-GR" sz="1600" dirty="0" smtClean="0">
                <a:latin typeface="Corbel" pitchFamily="34" charset="0"/>
              </a:rPr>
              <a:t>Ανεργία κατόχων διδακτορικού ή μεταπτυχιακού τίτλου</a:t>
            </a:r>
          </a:p>
          <a:p>
            <a:pPr marL="723900" lvl="1" indent="-266700">
              <a:buFont typeface="Wingdings" pitchFamily="2" charset="2"/>
              <a:buChar char="Ø"/>
            </a:pPr>
            <a:r>
              <a:rPr lang="el-GR" sz="1600" dirty="0" smtClean="0">
                <a:latin typeface="Corbel" pitchFamily="34" charset="0"/>
              </a:rPr>
              <a:t>5% το 2008, έναντι 15,7% το 2013 </a:t>
            </a:r>
            <a:endParaRPr lang="en-US" sz="1600" dirty="0" smtClean="0">
              <a:latin typeface="Corbel" pitchFamily="34" charset="0"/>
            </a:endParaRPr>
          </a:p>
          <a:p>
            <a:pPr marL="723900" lvl="1" indent="-266700">
              <a:buFont typeface="Wingdings" pitchFamily="2" charset="2"/>
              <a:buChar char="Ø"/>
            </a:pPr>
            <a:endParaRPr lang="el-GR" sz="1600" dirty="0" smtClean="0">
              <a:latin typeface="Corbel" pitchFamily="34" charset="0"/>
            </a:endParaRPr>
          </a:p>
          <a:p>
            <a:pPr marL="266700" indent="-266700">
              <a:buFont typeface="Wingdings" pitchFamily="2" charset="2"/>
              <a:buChar char="Ø"/>
            </a:pPr>
            <a:r>
              <a:rPr lang="el-GR" sz="1600" dirty="0" smtClean="0">
                <a:latin typeface="Corbel" pitchFamily="34" charset="0"/>
              </a:rPr>
              <a:t>Διαρροή επιστημονικού προσωπικού </a:t>
            </a:r>
            <a:r>
              <a:rPr lang="el-GR" sz="1600" dirty="0">
                <a:latin typeface="Corbel" pitchFamily="34" charset="0"/>
              </a:rPr>
              <a:t>– </a:t>
            </a:r>
            <a:r>
              <a:rPr lang="el-GR" sz="1600" dirty="0" smtClean="0">
                <a:latin typeface="Corbel" pitchFamily="34" charset="0"/>
              </a:rPr>
              <a:t>μετανάστευση υψηλά εκπαιδευμένου προσωπικού –  το 90%  των νέων που μεταναστεύουν είναι πτυχιούχοι.</a:t>
            </a:r>
          </a:p>
          <a:p>
            <a:pPr marL="266700" indent="-266700">
              <a:buFont typeface="Wingdings" pitchFamily="2" charset="2"/>
              <a:buChar char="Ø"/>
            </a:pPr>
            <a:endParaRPr lang="el-GR" sz="1600" dirty="0" smtClean="0">
              <a:latin typeface="Corbel" pitchFamily="34" charset="0"/>
            </a:endParaRPr>
          </a:p>
          <a:p>
            <a:pPr marL="723900" lvl="1" indent="-266700">
              <a:buFont typeface="Wingdings" pitchFamily="2" charset="2"/>
              <a:buChar char="Ø"/>
            </a:pPr>
            <a:endParaRPr lang="el-GR" sz="1600" dirty="0" smtClean="0">
              <a:latin typeface="Corbel" pitchFamily="34" charset="0"/>
            </a:endParaRPr>
          </a:p>
          <a:p>
            <a:pPr marL="723900" lvl="1" indent="-266700"/>
            <a:endParaRPr lang="el-GR" sz="1600" dirty="0" smtClean="0">
              <a:latin typeface="Corbel" pitchFamily="34" charset="0"/>
            </a:endParaRPr>
          </a:p>
          <a:p>
            <a:pPr marL="723900" lvl="1" indent="-266700"/>
            <a:endParaRPr lang="el-GR" sz="1600" dirty="0">
              <a:latin typeface="Corbel" pitchFamily="34" charset="0"/>
            </a:endParaRPr>
          </a:p>
        </p:txBody>
      </p:sp>
      <p:sp>
        <p:nvSpPr>
          <p:cNvPr id="8" name="TextBox 32"/>
          <p:cNvSpPr txBox="1"/>
          <p:nvPr/>
        </p:nvSpPr>
        <p:spPr>
          <a:xfrm>
            <a:off x="395536" y="1484784"/>
            <a:ext cx="8202488" cy="430887"/>
          </a:xfrm>
          <a:prstGeom prst="rect">
            <a:avLst/>
          </a:prstGeom>
          <a:noFill/>
        </p:spPr>
        <p:txBody>
          <a:bodyPr wrap="square" rtlCol="0">
            <a:spAutoFit/>
          </a:bodyPr>
          <a:lstStyle/>
          <a:p>
            <a:r>
              <a:rPr lang="el-GR" sz="2200" b="1" i="1" dirty="0" smtClean="0">
                <a:solidFill>
                  <a:schemeClr val="accent1">
                    <a:lumMod val="50000"/>
                  </a:schemeClr>
                </a:solidFill>
                <a:latin typeface="Corbel" pitchFamily="34" charset="0"/>
              </a:rPr>
              <a:t>Ανεργία νέων ερευνητών – διαρροή επιστημονικού προσωπικού </a:t>
            </a:r>
            <a:endParaRPr lang="en-US" sz="2200" b="1" i="1" dirty="0">
              <a:solidFill>
                <a:schemeClr val="accent1">
                  <a:lumMod val="50000"/>
                </a:schemeClr>
              </a:solidFill>
            </a:endParaRPr>
          </a:p>
        </p:txBody>
      </p:sp>
      <p:sp>
        <p:nvSpPr>
          <p:cNvPr id="9" name="4 - Θέση ημερομηνίας"/>
          <p:cNvSpPr txBox="1">
            <a:spLocks/>
          </p:cNvSpPr>
          <p:nvPr/>
        </p:nvSpPr>
        <p:spPr>
          <a:xfrm>
            <a:off x="3158480"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TextBox"/>
          <p:cNvSpPr txBox="1"/>
          <p:nvPr/>
        </p:nvSpPr>
        <p:spPr>
          <a:xfrm>
            <a:off x="395536" y="2276872"/>
            <a:ext cx="8604448" cy="4031873"/>
          </a:xfrm>
          <a:prstGeom prst="rect">
            <a:avLst/>
          </a:prstGeom>
          <a:noFill/>
        </p:spPr>
        <p:txBody>
          <a:bodyPr wrap="square" rtlCol="0">
            <a:spAutoFit/>
          </a:bodyPr>
          <a:lstStyle/>
          <a:p>
            <a:pPr marL="266700" lvl="0" indent="-266700">
              <a:buFont typeface="Wingdings" pitchFamily="2" charset="2"/>
              <a:buChar char="Ø"/>
            </a:pPr>
            <a:r>
              <a:rPr lang="el-GR" sz="1600" dirty="0" smtClean="0">
                <a:latin typeface="Corbel" pitchFamily="34" charset="0"/>
              </a:rPr>
              <a:t>Μείωση της πρόωρης εγκατάλειψης του σχολείου, αναβάθμιση της ποιότητας της πρωτοβάθμιας και δευτεροβάθμιας εκπαίδευσης, ενίσχυση της προσχολικής εκπαίδευσης.</a:t>
            </a:r>
          </a:p>
          <a:p>
            <a:pPr marL="266700" lvl="0" indent="-266700">
              <a:buFont typeface="Wingdings" pitchFamily="2" charset="2"/>
              <a:buChar char="Ø"/>
            </a:pPr>
            <a:endParaRPr lang="el-GR" sz="1600" dirty="0" smtClean="0">
              <a:latin typeface="Corbel" pitchFamily="34" charset="0"/>
            </a:endParaRPr>
          </a:p>
          <a:p>
            <a:pPr marL="266700" lvl="0" indent="-266700">
              <a:buFont typeface="Wingdings" pitchFamily="2" charset="2"/>
              <a:buChar char="Ø"/>
            </a:pPr>
            <a:r>
              <a:rPr lang="el-GR" sz="1600" dirty="0" smtClean="0">
                <a:latin typeface="Corbel" pitchFamily="34" charset="0"/>
              </a:rPr>
              <a:t>Αύξηση της ανταγωνιστικότητας των Ιδρυμάτων της Τριτοβάθμιας Εκπαίδευσης, καλύτερη σύνδεση μεταξύ Τριτοβάθμιας Εκπαίδευσης και αγοράς εργασίας, υποστήριξη των φοιτητών για την έγκαιρη ολοκλήρωση των κύκλων σπουδών. </a:t>
            </a:r>
          </a:p>
          <a:p>
            <a:pPr marL="266700" lvl="0" indent="-266700">
              <a:buFont typeface="Wingdings" pitchFamily="2" charset="2"/>
              <a:buChar char="Ø"/>
            </a:pPr>
            <a:endParaRPr lang="el-GR" sz="1600" dirty="0" smtClean="0">
              <a:latin typeface="Corbel" pitchFamily="34" charset="0"/>
            </a:endParaRPr>
          </a:p>
          <a:p>
            <a:pPr marL="266700" lvl="0" indent="-266700">
              <a:buFont typeface="Wingdings" pitchFamily="2" charset="2"/>
              <a:buChar char="Ø"/>
            </a:pPr>
            <a:r>
              <a:rPr lang="el-GR" sz="1600" dirty="0" smtClean="0">
                <a:latin typeface="Corbel" pitchFamily="34" charset="0"/>
              </a:rPr>
              <a:t>Ενίσχυση της ερευνητικού δυναμικού της χώρας στο πλαίσιο της βασικής έρευνας αλλά και της ανάπτυξης καινοτόμων προϊόντων και υπηρεσιών.</a:t>
            </a:r>
          </a:p>
          <a:p>
            <a:pPr marL="266700" lvl="0" indent="-266700">
              <a:buFont typeface="Wingdings" pitchFamily="2" charset="2"/>
              <a:buChar char="Ø"/>
            </a:pPr>
            <a:endParaRPr lang="el-GR" sz="1600" dirty="0" smtClean="0">
              <a:latin typeface="Corbel" pitchFamily="34" charset="0"/>
            </a:endParaRPr>
          </a:p>
          <a:p>
            <a:pPr marL="266700" lvl="0" indent="-266700">
              <a:buFont typeface="Wingdings" pitchFamily="2" charset="2"/>
              <a:buChar char="Ø"/>
            </a:pPr>
            <a:r>
              <a:rPr lang="el-GR" sz="1600" dirty="0" smtClean="0">
                <a:latin typeface="Corbel" pitchFamily="34" charset="0"/>
              </a:rPr>
              <a:t>Αύξηση της ελκυστικότητας της επαγγελματικής εκπαίδευσης και κατάρτισης –  βελτίωση της σύνδεσης των συστημάτων εκπαίδευσης και κατάρτισης με την αγορά εργασίας. </a:t>
            </a:r>
          </a:p>
          <a:p>
            <a:pPr marL="266700" lvl="0" indent="-266700">
              <a:buFont typeface="Wingdings" pitchFamily="2" charset="2"/>
              <a:buChar char="Ø"/>
            </a:pPr>
            <a:endParaRPr lang="el-GR" sz="1600" dirty="0" smtClean="0">
              <a:latin typeface="Corbel" pitchFamily="34" charset="0"/>
            </a:endParaRPr>
          </a:p>
          <a:p>
            <a:pPr marL="266700" lvl="0" indent="-266700">
              <a:buFont typeface="Wingdings" pitchFamily="2" charset="2"/>
              <a:buChar char="Ø"/>
            </a:pPr>
            <a:r>
              <a:rPr lang="el-GR" sz="1600" dirty="0" smtClean="0">
                <a:latin typeface="Corbel" pitchFamily="34" charset="0"/>
              </a:rPr>
              <a:t>Ενδυνάμωση των γνώσεων, δεξιοτήτων και ικανοτήτων του ενήλικου πληθυσμού, ιδίως για άτομα χαμηλού μορφωτικού επιπέδου και άτομα ΕΚΟ.</a:t>
            </a:r>
          </a:p>
          <a:p>
            <a:pPr marL="266700" lvl="0" indent="-266700">
              <a:buFont typeface="Wingdings" pitchFamily="2" charset="2"/>
              <a:buChar char="Ø"/>
            </a:pPr>
            <a:endParaRPr lang="el-GR" sz="1600" dirty="0">
              <a:latin typeface="Corbel" pitchFamily="34" charset="0"/>
            </a:endParaRPr>
          </a:p>
        </p:txBody>
      </p:sp>
      <p:sp>
        <p:nvSpPr>
          <p:cNvPr id="4" name="TextBox 32"/>
          <p:cNvSpPr txBox="1"/>
          <p:nvPr/>
        </p:nvSpPr>
        <p:spPr>
          <a:xfrm>
            <a:off x="395536" y="476672"/>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TextBox 32"/>
          <p:cNvSpPr txBox="1"/>
          <p:nvPr/>
        </p:nvSpPr>
        <p:spPr>
          <a:xfrm>
            <a:off x="395536" y="1484784"/>
            <a:ext cx="8202488" cy="430887"/>
          </a:xfrm>
          <a:prstGeom prst="rect">
            <a:avLst/>
          </a:prstGeom>
          <a:noFill/>
        </p:spPr>
        <p:txBody>
          <a:bodyPr wrap="square" rtlCol="0">
            <a:spAutoFit/>
          </a:bodyPr>
          <a:lstStyle/>
          <a:p>
            <a:r>
              <a:rPr lang="el-GR" sz="2200" b="1" i="1" dirty="0" smtClean="0">
                <a:solidFill>
                  <a:schemeClr val="accent1">
                    <a:lumMod val="50000"/>
                  </a:schemeClr>
                </a:solidFill>
                <a:latin typeface="Corbel" pitchFamily="34" charset="0"/>
              </a:rPr>
              <a:t>Αναπτυξιακές Ανάγκες της Εκπαίδευσης</a:t>
            </a:r>
            <a:endParaRPr lang="en-US" sz="2200" b="1" i="1" dirty="0">
              <a:solidFill>
                <a:schemeClr val="accent1">
                  <a:lumMod val="50000"/>
                </a:schemeClr>
              </a:solidFill>
            </a:endParaRPr>
          </a:p>
        </p:txBody>
      </p:sp>
      <p:sp>
        <p:nvSpPr>
          <p:cNvPr id="40" name="39 - Θέση ημερομηνίας"/>
          <p:cNvSpPr>
            <a:spLocks noGrp="1"/>
          </p:cNvSpPr>
          <p:nvPr>
            <p:ph type="dt" sz="half" idx="10"/>
          </p:nvPr>
        </p:nvSpPr>
        <p:spPr/>
        <p:txBody>
          <a:bodyPr/>
          <a:lstStyle/>
          <a:p>
            <a:r>
              <a:rPr lang="el-GR" smtClean="0"/>
              <a:t>15 Απριλίου 2014</a:t>
            </a:r>
            <a:endParaRPr lang="el-GR"/>
          </a:p>
        </p:txBody>
      </p:sp>
      <p:sp>
        <p:nvSpPr>
          <p:cNvPr id="41" name="40 - Θέση αριθμού διαφάνειας"/>
          <p:cNvSpPr>
            <a:spLocks noGrp="1"/>
          </p:cNvSpPr>
          <p:nvPr>
            <p:ph type="sldNum" sz="quarter" idx="12"/>
          </p:nvPr>
        </p:nvSpPr>
        <p:spPr/>
        <p:txBody>
          <a:bodyPr/>
          <a:lstStyle/>
          <a:p>
            <a:fld id="{5E0AFF23-4A7E-4B60-B545-973EE0E9D7E4}" type="slidenum">
              <a:rPr lang="el-GR" smtClean="0"/>
              <a:pPr/>
              <a:t>6</a:t>
            </a:fld>
            <a:endParaRPr lang="el-GR"/>
          </a:p>
        </p:txBody>
      </p:sp>
      <p:sp>
        <p:nvSpPr>
          <p:cNvPr id="7"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TextBox"/>
          <p:cNvSpPr txBox="1"/>
          <p:nvPr/>
        </p:nvSpPr>
        <p:spPr>
          <a:xfrm>
            <a:off x="395536" y="2276872"/>
            <a:ext cx="8604448" cy="4770537"/>
          </a:xfrm>
          <a:prstGeom prst="rect">
            <a:avLst/>
          </a:prstGeom>
          <a:noFill/>
        </p:spPr>
        <p:txBody>
          <a:bodyPr wrap="square" rtlCol="0">
            <a:spAutoFit/>
          </a:bodyPr>
          <a:lstStyle/>
          <a:p>
            <a:pPr marL="342900" lvl="0" indent="-342900">
              <a:buFont typeface="+mj-lt"/>
              <a:buAutoNum type="arabicPeriod"/>
            </a:pPr>
            <a:r>
              <a:rPr lang="el-GR" sz="1600" dirty="0" smtClean="0">
                <a:latin typeface="Corbel" pitchFamily="34" charset="0"/>
              </a:rPr>
              <a:t>Οι Θεματικοί Στόχοι που έχουν τεθεί σε επίπεδο Ευρώπης  και οι αντίστοιχες προτεραιότητες που έχουν υιοθετηθεί στις σύγχρονες Ευρωπαϊκές Κοινωνίες. </a:t>
            </a: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r>
              <a:rPr lang="el-GR" sz="1600" dirty="0" smtClean="0">
                <a:latin typeface="Corbel" pitchFamily="34" charset="0"/>
              </a:rPr>
              <a:t>Υποστήριξη των μεταρρυθμίσεων που έχουν εφαρμοστεί στην εκπαίδευση από το Νηπιαγωγείο έως το Πανεπιστήμιο.</a:t>
            </a: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r>
              <a:rPr lang="el-GR" sz="1600" dirty="0" smtClean="0">
                <a:latin typeface="Corbel" pitchFamily="34" charset="0"/>
              </a:rPr>
              <a:t>Διασύνδεση του εκπαιδευτικού συστήματος με το μοντέλο παραγωγικής ανασυγκρότησης της  χώρας.</a:t>
            </a: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r>
              <a:rPr lang="el-GR" sz="1600" dirty="0" smtClean="0">
                <a:latin typeface="Corbel" pitchFamily="34" charset="0"/>
              </a:rPr>
              <a:t>Υποστήριξη συνεργειών με δράσεις του Υπουργείου Εργασίας  για την ομαλή μετάβαση από το εκπαιδευτικό σύστημα στην αγορά εργασίας.</a:t>
            </a: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r>
              <a:rPr lang="el-GR" sz="1600" dirty="0" smtClean="0">
                <a:latin typeface="Corbel" pitchFamily="34" charset="0"/>
              </a:rPr>
              <a:t>Αύξηση της αποτελεσματικότητας των δράσεων ώστε να αντισταθμιστεί η μείωση των διαθέσιμων πόρων στη νέα Προγραμματική Περίοδο.</a:t>
            </a:r>
          </a:p>
          <a:p>
            <a:pPr marL="342900" lvl="0" indent="-342900"/>
            <a:r>
              <a:rPr lang="el-GR" sz="1600" dirty="0" smtClean="0">
                <a:latin typeface="Corbel" pitchFamily="34" charset="0"/>
              </a:rPr>
              <a:t>  </a:t>
            </a: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endParaRPr lang="el-GR" sz="1600" dirty="0" smtClean="0">
              <a:latin typeface="Corbel" pitchFamily="34" charset="0"/>
            </a:endParaRPr>
          </a:p>
          <a:p>
            <a:pPr marL="342900" lvl="0" indent="-342900">
              <a:buFont typeface="+mj-lt"/>
              <a:buAutoNum type="arabicPeriod"/>
            </a:pPr>
            <a:endParaRPr lang="el-GR" sz="1600" dirty="0" smtClean="0">
              <a:latin typeface="Corbel" pitchFamily="34" charset="0"/>
            </a:endParaRPr>
          </a:p>
        </p:txBody>
      </p:sp>
      <p:sp>
        <p:nvSpPr>
          <p:cNvPr id="4" name="TextBox 32"/>
          <p:cNvSpPr txBox="1"/>
          <p:nvPr/>
        </p:nvSpPr>
        <p:spPr>
          <a:xfrm>
            <a:off x="395536" y="476672"/>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5" name="TextBox 32"/>
          <p:cNvSpPr txBox="1"/>
          <p:nvPr/>
        </p:nvSpPr>
        <p:spPr>
          <a:xfrm>
            <a:off x="395536" y="1484784"/>
            <a:ext cx="8202488" cy="430887"/>
          </a:xfrm>
          <a:prstGeom prst="rect">
            <a:avLst/>
          </a:prstGeom>
          <a:noFill/>
        </p:spPr>
        <p:txBody>
          <a:bodyPr wrap="square" rtlCol="0">
            <a:spAutoFit/>
          </a:bodyPr>
          <a:lstStyle/>
          <a:p>
            <a:r>
              <a:rPr lang="el-GR" sz="2200" b="1" i="1" dirty="0" smtClean="0">
                <a:solidFill>
                  <a:schemeClr val="accent1">
                    <a:lumMod val="50000"/>
                  </a:schemeClr>
                </a:solidFill>
                <a:latin typeface="Corbel" pitchFamily="34" charset="0"/>
              </a:rPr>
              <a:t>Κρίσιμοι παράγοντες για τον σχεδιασμό της αρχιτεκτονικής</a:t>
            </a:r>
            <a:endParaRPr lang="en-US" sz="2200" b="1" i="1" dirty="0">
              <a:solidFill>
                <a:schemeClr val="accent1">
                  <a:lumMod val="50000"/>
                </a:schemeClr>
              </a:solidFill>
            </a:endParaRPr>
          </a:p>
        </p:txBody>
      </p:sp>
      <p:sp>
        <p:nvSpPr>
          <p:cNvPr id="40" name="39 - Θέση ημερομηνίας"/>
          <p:cNvSpPr>
            <a:spLocks noGrp="1"/>
          </p:cNvSpPr>
          <p:nvPr>
            <p:ph type="dt" sz="half" idx="10"/>
          </p:nvPr>
        </p:nvSpPr>
        <p:spPr/>
        <p:txBody>
          <a:bodyPr/>
          <a:lstStyle/>
          <a:p>
            <a:r>
              <a:rPr lang="el-GR" smtClean="0"/>
              <a:t>15 Απριλίου 2014</a:t>
            </a:r>
            <a:endParaRPr lang="el-GR"/>
          </a:p>
        </p:txBody>
      </p:sp>
      <p:sp>
        <p:nvSpPr>
          <p:cNvPr id="41" name="40 - Θέση αριθμού διαφάνειας"/>
          <p:cNvSpPr>
            <a:spLocks noGrp="1"/>
          </p:cNvSpPr>
          <p:nvPr>
            <p:ph type="sldNum" sz="quarter" idx="12"/>
          </p:nvPr>
        </p:nvSpPr>
        <p:spPr/>
        <p:txBody>
          <a:bodyPr/>
          <a:lstStyle/>
          <a:p>
            <a:fld id="{5E0AFF23-4A7E-4B60-B545-973EE0E9D7E4}" type="slidenum">
              <a:rPr lang="el-GR" smtClean="0"/>
              <a:pPr/>
              <a:t>7</a:t>
            </a:fld>
            <a:endParaRPr lang="el-GR"/>
          </a:p>
        </p:txBody>
      </p:sp>
      <p:sp>
        <p:nvSpPr>
          <p:cNvPr id="7"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83568" y="2471192"/>
            <a:ext cx="7560840" cy="2729880"/>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Ins="0" rtlCol="0" anchor="t" anchorCtr="0"/>
          <a:lstStyle/>
          <a:p>
            <a:pPr>
              <a:defRPr/>
            </a:pPr>
            <a:endParaRPr lang="en-US" sz="1600" dirty="0" smtClean="0">
              <a:solidFill>
                <a:schemeClr val="tx1"/>
              </a:solidFill>
              <a:latin typeface="Calibri" pitchFamily="34" charset="0"/>
            </a:endParaRPr>
          </a:p>
          <a:p>
            <a:pPr>
              <a:defRPr/>
            </a:pPr>
            <a:r>
              <a:rPr lang="el-GR" sz="1600" b="1" dirty="0" smtClean="0">
                <a:solidFill>
                  <a:schemeClr val="tx1"/>
                </a:solidFill>
                <a:latin typeface="Corbel" pitchFamily="34" charset="0"/>
              </a:rPr>
              <a:t>Α.Π 4:</a:t>
            </a:r>
            <a:r>
              <a:rPr lang="el-GR" sz="1600" dirty="0" smtClean="0">
                <a:solidFill>
                  <a:schemeClr val="tx1"/>
                </a:solidFill>
                <a:latin typeface="Corbel" pitchFamily="34" charset="0"/>
              </a:rPr>
              <a:t/>
            </a:r>
            <a:br>
              <a:rPr lang="el-GR" sz="1600" dirty="0" smtClean="0">
                <a:solidFill>
                  <a:schemeClr val="tx1"/>
                </a:solidFill>
                <a:latin typeface="Corbel" pitchFamily="34" charset="0"/>
              </a:rPr>
            </a:br>
            <a:r>
              <a:rPr lang="el-GR" sz="1600" dirty="0" smtClean="0">
                <a:solidFill>
                  <a:schemeClr val="tx1"/>
                </a:solidFill>
                <a:latin typeface="Corbel" pitchFamily="34" charset="0"/>
              </a:rPr>
              <a:t>Βελτίωση της ποιότητας και της αποτελεσματικότητας του εκπαιδευτικού συστήματος,  ενίσχυση της έρευνας και της καινοτομίας.</a:t>
            </a:r>
            <a:endParaRPr lang="en-US" sz="1600" dirty="0">
              <a:solidFill>
                <a:schemeClr val="tx1"/>
              </a:solidFill>
              <a:latin typeface="Corbel" pitchFamily="34" charset="0"/>
            </a:endParaRPr>
          </a:p>
          <a:p>
            <a:pPr algn="just">
              <a:defRPr/>
            </a:pPr>
            <a:endParaRPr lang="en-US" sz="1200" dirty="0">
              <a:solidFill>
                <a:schemeClr val="tx1"/>
              </a:solidFill>
              <a:latin typeface="Corbel" pitchFamily="34" charset="0"/>
            </a:endParaRPr>
          </a:p>
          <a:p>
            <a:pPr>
              <a:defRPr/>
            </a:pPr>
            <a:endParaRPr lang="en-US" sz="1200" dirty="0" smtClean="0">
              <a:solidFill>
                <a:schemeClr val="tx1"/>
              </a:solidFill>
              <a:latin typeface="Corbel" pitchFamily="34" charset="0"/>
            </a:endParaRPr>
          </a:p>
          <a:p>
            <a:pPr>
              <a:defRPr/>
            </a:pPr>
            <a:r>
              <a:rPr lang="el-GR" sz="1600" b="1" dirty="0">
                <a:solidFill>
                  <a:schemeClr val="tx1"/>
                </a:solidFill>
                <a:latin typeface="Corbel" pitchFamily="34" charset="0"/>
              </a:rPr>
              <a:t>Α.Π </a:t>
            </a:r>
            <a:r>
              <a:rPr lang="el-GR" sz="1600" b="1" dirty="0" smtClean="0">
                <a:solidFill>
                  <a:schemeClr val="tx1"/>
                </a:solidFill>
                <a:latin typeface="Corbel" pitchFamily="34" charset="0"/>
              </a:rPr>
              <a:t>5:</a:t>
            </a:r>
            <a:r>
              <a:rPr lang="el-GR" sz="2000" dirty="0">
                <a:solidFill>
                  <a:schemeClr val="tx1"/>
                </a:solidFill>
                <a:latin typeface="Corbel" pitchFamily="34" charset="0"/>
              </a:rPr>
              <a:t/>
            </a:r>
            <a:br>
              <a:rPr lang="el-GR" sz="2000" dirty="0">
                <a:solidFill>
                  <a:schemeClr val="tx1"/>
                </a:solidFill>
                <a:latin typeface="Corbel" pitchFamily="34" charset="0"/>
              </a:rPr>
            </a:br>
            <a:r>
              <a:rPr lang="el-GR" sz="1600" dirty="0" smtClean="0">
                <a:solidFill>
                  <a:schemeClr val="tx1"/>
                </a:solidFill>
                <a:latin typeface="Corbel" pitchFamily="34" charset="0"/>
              </a:rPr>
              <a:t>Ανάπτυξη της διά βίου μάθησης και βελτίωση της συνάφειας μεταξύ εκπαίδευσης και αγοράς εργασίας .</a:t>
            </a:r>
            <a:endParaRPr lang="el-GR" sz="1600" dirty="0">
              <a:solidFill>
                <a:schemeClr val="tx1"/>
              </a:solidFill>
              <a:latin typeface="Corbel" pitchFamily="34" charset="0"/>
            </a:endParaRPr>
          </a:p>
          <a:p>
            <a:pPr>
              <a:defRPr/>
            </a:pPr>
            <a:endParaRPr lang="el-GR" sz="1200" dirty="0">
              <a:solidFill>
                <a:schemeClr val="tx1"/>
              </a:solidFill>
              <a:latin typeface="Corbel" pitchFamily="34" charset="0"/>
            </a:endParaRPr>
          </a:p>
          <a:p>
            <a:pPr>
              <a:defRPr/>
            </a:pPr>
            <a:endParaRPr lang="el-GR" sz="1600" dirty="0">
              <a:solidFill>
                <a:schemeClr val="tx1"/>
              </a:solidFill>
              <a:latin typeface="Corbel" pitchFamily="34" charset="0"/>
            </a:endParaRPr>
          </a:p>
          <a:p>
            <a:endParaRPr lang="en-US" sz="1600" dirty="0">
              <a:solidFill>
                <a:prstClr val="white">
                  <a:lumMod val="50000"/>
                </a:prstClr>
              </a:solidFill>
              <a:latin typeface="Gill Sans MT" pitchFamily="34" charset="0"/>
            </a:endParaRPr>
          </a:p>
        </p:txBody>
      </p:sp>
      <p:sp>
        <p:nvSpPr>
          <p:cNvPr id="24" name="Rectangle 23"/>
          <p:cNvSpPr/>
          <p:nvPr/>
        </p:nvSpPr>
        <p:spPr>
          <a:xfrm>
            <a:off x="683568" y="1586508"/>
            <a:ext cx="7560840"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defRPr/>
            </a:pPr>
            <a:r>
              <a:rPr lang="el-GR" sz="1600" i="1" spc="-30" dirty="0" smtClean="0">
                <a:solidFill>
                  <a:schemeClr val="tx1"/>
                </a:solidFill>
                <a:latin typeface="Corbel" pitchFamily="34" charset="0"/>
              </a:rPr>
              <a:t>ΕΠΕΝΔΥΣΗ ΣΤΗΝ ΕΚΠΑΙΔΕΥΣΗ  ΚΑΤΑΡΤΙΣΗ  ΚΑΙ  ΕΠΑΓΓΕΛΜΑΤΙΚΗ  ΚΑΤΑΡΤΙΣΗ ΓΙΑ ΤΗΝ ΑΠΟΚΤΗΣΗ ΔΕΞΙΟΤΗΤΩΝ, ΚΑΙ  ΣΤΗ ΔΙΑ ΒΙΟΥ ΜΑΘΗΣΗ.</a:t>
            </a:r>
          </a:p>
        </p:txBody>
      </p:sp>
      <p:sp>
        <p:nvSpPr>
          <p:cNvPr id="25" name="TextBox 24"/>
          <p:cNvSpPr txBox="1"/>
          <p:nvPr/>
        </p:nvSpPr>
        <p:spPr>
          <a:xfrm>
            <a:off x="683568" y="1916832"/>
            <a:ext cx="940768" cy="338554"/>
          </a:xfrm>
          <a:prstGeom prst="rect">
            <a:avLst/>
          </a:prstGeom>
          <a:noFill/>
        </p:spPr>
        <p:txBody>
          <a:bodyPr wrap="square" rtlCol="0">
            <a:spAutoFit/>
          </a:bodyPr>
          <a:lstStyle/>
          <a:p>
            <a:pPr algn="ctr"/>
            <a:r>
              <a:rPr lang="el-GR" sz="1600" b="1" dirty="0" smtClean="0">
                <a:latin typeface="Corbel" pitchFamily="34" charset="0"/>
              </a:rPr>
              <a:t>Θ.Σ.10</a:t>
            </a:r>
            <a:endParaRPr lang="en-US" sz="1600" dirty="0">
              <a:solidFill>
                <a:srgbClr val="EEECE1">
                  <a:lumMod val="75000"/>
                </a:srgbClr>
              </a:solidFill>
              <a:latin typeface="Calisto MT" pitchFamily="18" charset="0"/>
            </a:endParaRPr>
          </a:p>
        </p:txBody>
      </p:sp>
      <p:cxnSp>
        <p:nvCxnSpPr>
          <p:cNvPr id="26" name="Straight Connector 25"/>
          <p:cNvCxnSpPr/>
          <p:nvPr/>
        </p:nvCxnSpPr>
        <p:spPr>
          <a:xfrm rot="5400000">
            <a:off x="1205558" y="2042914"/>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17" name="16 - Θέση ημερομηνίας"/>
          <p:cNvSpPr>
            <a:spLocks noGrp="1"/>
          </p:cNvSpPr>
          <p:nvPr>
            <p:ph type="dt" sz="half" idx="10"/>
          </p:nvPr>
        </p:nvSpPr>
        <p:spPr/>
        <p:txBody>
          <a:bodyPr/>
          <a:lstStyle/>
          <a:p>
            <a:r>
              <a:rPr lang="el-GR" smtClean="0"/>
              <a:t>15 Απριλίου 2014</a:t>
            </a:r>
            <a:endParaRPr lang="el-GR"/>
          </a:p>
        </p:txBody>
      </p:sp>
      <p:sp>
        <p:nvSpPr>
          <p:cNvPr id="18" name="17 - Θέση αριθμού διαφάνειας"/>
          <p:cNvSpPr>
            <a:spLocks noGrp="1"/>
          </p:cNvSpPr>
          <p:nvPr>
            <p:ph type="sldNum" sz="quarter" idx="12"/>
          </p:nvPr>
        </p:nvSpPr>
        <p:spPr/>
        <p:txBody>
          <a:bodyPr/>
          <a:lstStyle/>
          <a:p>
            <a:fld id="{5E0AFF23-4A7E-4B60-B545-973EE0E9D7E4}" type="slidenum">
              <a:rPr lang="el-GR" smtClean="0"/>
              <a:pPr/>
              <a:t>8</a:t>
            </a:fld>
            <a:endParaRPr lang="el-GR"/>
          </a:p>
        </p:txBody>
      </p:sp>
      <p:sp>
        <p:nvSpPr>
          <p:cNvPr id="9" name="4 - Θέση ημερομηνίας"/>
          <p:cNvSpPr txBox="1">
            <a:spLocks/>
          </p:cNvSpPr>
          <p:nvPr/>
        </p:nvSpPr>
        <p:spPr>
          <a:xfrm>
            <a:off x="2915816" y="6381328"/>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707514" y="2438400"/>
            <a:ext cx="7752918" cy="3810000"/>
          </a:xfrm>
          <a:prstGeom prst="rect">
            <a:avLst/>
          </a:prstGeom>
          <a:gradFill flip="none" rotWithShape="1">
            <a:gsLst>
              <a:gs pos="0">
                <a:schemeClr val="bg1">
                  <a:alpha val="0"/>
                </a:schemeClr>
              </a:gs>
              <a:gs pos="50000">
                <a:schemeClr val="bg2">
                  <a:lumMod val="90000"/>
                  <a:alpha val="75000"/>
                </a:schemeClr>
              </a:gs>
              <a:gs pos="100000">
                <a:schemeClr val="bg1">
                  <a:alpha val="0"/>
                </a:schemeClr>
              </a:gs>
            </a:gsLst>
            <a:lin ang="54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91440" rIns="0" rtlCol="0" anchor="t" anchorCtr="0"/>
          <a:lstStyle/>
          <a:p>
            <a:endParaRPr lang="el-GR" b="1" dirty="0" smtClean="0">
              <a:solidFill>
                <a:prstClr val="white">
                  <a:lumMod val="50000"/>
                </a:prstClr>
              </a:solidFill>
              <a:latin typeface="Corbel" pitchFamily="34" charset="0"/>
            </a:endParaRPr>
          </a:p>
          <a:p>
            <a:r>
              <a:rPr lang="el-GR" b="1" dirty="0" smtClean="0">
                <a:solidFill>
                  <a:prstClr val="white">
                    <a:lumMod val="50000"/>
                  </a:prstClr>
                </a:solidFill>
                <a:latin typeface="Corbel" pitchFamily="34" charset="0"/>
              </a:rPr>
              <a:t>10.1  </a:t>
            </a:r>
            <a:r>
              <a:rPr lang="el-GR" sz="1400" dirty="0" smtClean="0">
                <a:solidFill>
                  <a:schemeClr val="tx1"/>
                </a:solidFill>
                <a:latin typeface="Corbel" pitchFamily="34" charset="0"/>
              </a:rPr>
              <a:t>Μείωση και αποτροπή της πρόωρης εγκατάλειψης του σχολείου, προαγωγή της ισότιμης πρόσβασης σε καλής ποιότητας προσχολική, πρωτοβάθμια και δευτεροβάθμια εκπαίδευση, συμπεριλαμβανομένων δυνατοτήτων τυπικής, άτυπης, μη τυπικής μάθησης για την επανένταξη στην εκπαίδευση</a:t>
            </a:r>
          </a:p>
          <a:p>
            <a:endParaRPr lang="el-GR" sz="1200" dirty="0" smtClean="0">
              <a:solidFill>
                <a:schemeClr val="tx1"/>
              </a:solidFill>
              <a:latin typeface="Corbel" pitchFamily="34" charset="0"/>
            </a:endParaRPr>
          </a:p>
          <a:p>
            <a:endParaRPr lang="el-GR" sz="1200" dirty="0" smtClean="0">
              <a:solidFill>
                <a:schemeClr val="tx1"/>
              </a:solidFill>
              <a:latin typeface="Corbel" pitchFamily="34" charset="0"/>
            </a:endParaRPr>
          </a:p>
          <a:p>
            <a:r>
              <a:rPr lang="el-GR" b="1" dirty="0" smtClean="0">
                <a:solidFill>
                  <a:prstClr val="white">
                    <a:lumMod val="50000"/>
                  </a:prstClr>
                </a:solidFill>
                <a:latin typeface="Corbel" pitchFamily="34" charset="0"/>
              </a:rPr>
              <a:t>10.2</a:t>
            </a:r>
            <a:r>
              <a:rPr lang="el-GR" sz="1200" dirty="0" smtClean="0">
                <a:solidFill>
                  <a:schemeClr val="tx1"/>
                </a:solidFill>
                <a:latin typeface="Corbel" pitchFamily="34" charset="0"/>
              </a:rPr>
              <a:t>  </a:t>
            </a:r>
            <a:r>
              <a:rPr lang="el-GR" sz="1400" dirty="0" smtClean="0">
                <a:solidFill>
                  <a:schemeClr val="tx1"/>
                </a:solidFill>
                <a:latin typeface="Corbel" pitchFamily="34" charset="0"/>
              </a:rPr>
              <a:t>Βελτίωση της ποιότητας, της αποτελεσματικότητας και της πρόσβασης στην τριτοβάθμια και ισοδύναμη με αυτήν εκπαίδευση, με σκοπό τη βελτίωση των επιπέδων φοίτησης και επιτυχίας, ειδικά για </a:t>
            </a:r>
            <a:r>
              <a:rPr lang="el-GR" sz="1400" dirty="0" err="1" smtClean="0">
                <a:solidFill>
                  <a:schemeClr val="tx1"/>
                </a:solidFill>
                <a:latin typeface="Corbel" pitchFamily="34" charset="0"/>
              </a:rPr>
              <a:t>μειονεκτούντα</a:t>
            </a:r>
            <a:r>
              <a:rPr lang="el-GR" sz="1400" dirty="0" smtClean="0">
                <a:solidFill>
                  <a:schemeClr val="tx1"/>
                </a:solidFill>
                <a:latin typeface="Corbel" pitchFamily="34" charset="0"/>
              </a:rPr>
              <a:t> άτομα</a:t>
            </a:r>
          </a:p>
          <a:p>
            <a:r>
              <a:rPr lang="el-GR" sz="900" dirty="0" smtClean="0">
                <a:solidFill>
                  <a:schemeClr val="tx1"/>
                </a:solidFill>
                <a:latin typeface="Corbel" pitchFamily="34" charset="0"/>
              </a:rPr>
              <a:t>·</a:t>
            </a:r>
            <a:endParaRPr lang="el-GR" sz="1400" dirty="0" smtClean="0">
              <a:solidFill>
                <a:schemeClr val="tx1"/>
              </a:solidFill>
              <a:latin typeface="Corbel" pitchFamily="34" charset="0"/>
            </a:endParaRPr>
          </a:p>
          <a:p>
            <a:endParaRPr lang="en-US" sz="1400" dirty="0">
              <a:solidFill>
                <a:prstClr val="white">
                  <a:lumMod val="50000"/>
                </a:prstClr>
              </a:solidFill>
              <a:latin typeface="Corbel" pitchFamily="34" charset="0"/>
            </a:endParaRPr>
          </a:p>
        </p:txBody>
      </p:sp>
      <p:sp>
        <p:nvSpPr>
          <p:cNvPr id="24" name="Rectangle 23"/>
          <p:cNvSpPr/>
          <p:nvPr/>
        </p:nvSpPr>
        <p:spPr>
          <a:xfrm>
            <a:off x="676672" y="1524000"/>
            <a:ext cx="7783760" cy="914400"/>
          </a:xfrm>
          <a:prstGeom prst="rect">
            <a:avLst/>
          </a:prstGeom>
          <a:gradFill flip="none" rotWithShape="1">
            <a:gsLst>
              <a:gs pos="32000">
                <a:schemeClr val="bg2"/>
              </a:gs>
              <a:gs pos="100000">
                <a:schemeClr val="bg2">
                  <a:lumMod val="75000"/>
                </a:schemeClr>
              </a:gs>
            </a:gsLst>
            <a:lin ang="5400000" scaled="1"/>
            <a:tileRect/>
          </a:gradFill>
          <a:ln w="12700">
            <a:gradFill flip="none" rotWithShape="1">
              <a:gsLst>
                <a:gs pos="0">
                  <a:schemeClr val="bg1"/>
                </a:gs>
                <a:gs pos="100000">
                  <a:schemeClr val="bg1">
                    <a:lumMod val="75000"/>
                  </a:schemeClr>
                </a:gs>
              </a:gsLst>
              <a:lin ang="16200000" scaled="1"/>
              <a:tileRect/>
            </a:gradFill>
          </a:ln>
          <a:effectLst>
            <a:glow rad="63500">
              <a:schemeClr val="bg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defRPr/>
            </a:pPr>
            <a:r>
              <a:rPr lang="el-GR" sz="1600" i="1" dirty="0" smtClean="0">
                <a:solidFill>
                  <a:schemeClr val="tx1"/>
                </a:solidFill>
                <a:latin typeface="Corbel" pitchFamily="34" charset="0"/>
              </a:rPr>
              <a:t>ΒΕΛΤΙΩΣΗ ΤΗΣ ΠΟΙΟΤΗΤΑΣ &amp; ΑΠΟΤΕΛΕΣΜΑΤΙΚΟΤΗΤΑΣ ΤΟΥ ΕΚΠΑΙΔΕΥΤΙΚΟΥ ΣΥΣΤΗΜΑΤΟΣ  ΚΑΙ ΕΝΙΣΧΥΣΗ ΤΗΣ ΕΡΕΥΝΑΣ &amp; ΚΑΙΝΟΤΟΜΙΑΣ</a:t>
            </a:r>
          </a:p>
        </p:txBody>
      </p:sp>
      <p:sp>
        <p:nvSpPr>
          <p:cNvPr id="25" name="TextBox 24"/>
          <p:cNvSpPr txBox="1"/>
          <p:nvPr/>
        </p:nvSpPr>
        <p:spPr>
          <a:xfrm>
            <a:off x="687744" y="1844824"/>
            <a:ext cx="685800" cy="307777"/>
          </a:xfrm>
          <a:prstGeom prst="rect">
            <a:avLst/>
          </a:prstGeom>
          <a:noFill/>
        </p:spPr>
        <p:txBody>
          <a:bodyPr wrap="square" rtlCol="0">
            <a:spAutoFit/>
          </a:bodyPr>
          <a:lstStyle/>
          <a:p>
            <a:pPr algn="ctr"/>
            <a:r>
              <a:rPr lang="el-GR" sz="1400" b="1" dirty="0" smtClean="0">
                <a:solidFill>
                  <a:schemeClr val="tx1"/>
                </a:solidFill>
                <a:latin typeface="Corbel" pitchFamily="34" charset="0"/>
              </a:rPr>
              <a:t>Α.Π </a:t>
            </a:r>
            <a:r>
              <a:rPr lang="el-GR" sz="1400" b="1" dirty="0" smtClean="0">
                <a:latin typeface="Corbel" pitchFamily="34" charset="0"/>
              </a:rPr>
              <a:t>4</a:t>
            </a:r>
            <a:r>
              <a:rPr lang="el-GR" sz="1400" b="1" dirty="0" smtClean="0">
                <a:solidFill>
                  <a:schemeClr val="tx1"/>
                </a:solidFill>
                <a:latin typeface="Corbel" pitchFamily="34" charset="0"/>
              </a:rPr>
              <a:t>:</a:t>
            </a:r>
            <a:endParaRPr lang="en-US" sz="1400" dirty="0">
              <a:solidFill>
                <a:srgbClr val="EEECE1">
                  <a:lumMod val="75000"/>
                </a:srgbClr>
              </a:solidFill>
              <a:latin typeface="Calisto MT" pitchFamily="18" charset="0"/>
            </a:endParaRPr>
          </a:p>
        </p:txBody>
      </p:sp>
      <p:cxnSp>
        <p:nvCxnSpPr>
          <p:cNvPr id="26" name="Straight Connector 25"/>
          <p:cNvCxnSpPr/>
          <p:nvPr/>
        </p:nvCxnSpPr>
        <p:spPr>
          <a:xfrm rot="5400000">
            <a:off x="1020366" y="1980406"/>
            <a:ext cx="685800" cy="1588"/>
          </a:xfrm>
          <a:prstGeom prst="line">
            <a:avLst/>
          </a:prstGeom>
          <a:ln w="31750">
            <a:solidFill>
              <a:srgbClr val="FFFFFF"/>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7544" y="548680"/>
            <a:ext cx="8202488" cy="830997"/>
          </a:xfrm>
          <a:prstGeom prst="rect">
            <a:avLst/>
          </a:prstGeom>
          <a:noFill/>
        </p:spPr>
        <p:txBody>
          <a:bodyPr wrap="square" rtlCol="0">
            <a:spAutoFit/>
          </a:bodyPr>
          <a:lstStyle/>
          <a:p>
            <a:r>
              <a:rPr lang="el-GR" sz="2400" b="1" dirty="0" smtClean="0">
                <a:solidFill>
                  <a:schemeClr val="accent1">
                    <a:lumMod val="50000"/>
                  </a:schemeClr>
                </a:solidFill>
                <a:latin typeface="Corbel" pitchFamily="34" charset="0"/>
              </a:rPr>
              <a:t>Άξονες Παρέμβασης: </a:t>
            </a:r>
            <a:r>
              <a:rPr lang="en-US" sz="2400" b="1" dirty="0" smtClean="0">
                <a:solidFill>
                  <a:schemeClr val="accent1">
                    <a:lumMod val="50000"/>
                  </a:schemeClr>
                </a:solidFill>
                <a:latin typeface="Corbel" pitchFamily="34" charset="0"/>
              </a:rPr>
              <a:t/>
            </a:r>
            <a:br>
              <a:rPr lang="en-US" sz="2400" b="1" dirty="0" smtClean="0">
                <a:solidFill>
                  <a:schemeClr val="accent1">
                    <a:lumMod val="50000"/>
                  </a:schemeClr>
                </a:solidFill>
                <a:latin typeface="Corbel" pitchFamily="34" charset="0"/>
              </a:rPr>
            </a:br>
            <a:r>
              <a:rPr lang="el-GR" sz="2400" b="1" dirty="0" smtClean="0">
                <a:solidFill>
                  <a:schemeClr val="accent1">
                    <a:lumMod val="50000"/>
                  </a:schemeClr>
                </a:solidFill>
                <a:latin typeface="Corbel" pitchFamily="34" charset="0"/>
              </a:rPr>
              <a:t>Εκπαίδευση και Διά Βίου Μάθηση</a:t>
            </a:r>
            <a:endParaRPr lang="en-US" sz="2400" b="1" dirty="0">
              <a:solidFill>
                <a:schemeClr val="accent1">
                  <a:lumMod val="50000"/>
                </a:schemeClr>
              </a:solidFill>
            </a:endParaRPr>
          </a:p>
        </p:txBody>
      </p:sp>
      <p:sp>
        <p:nvSpPr>
          <p:cNvPr id="17" name="16 - Θέση ημερομηνίας"/>
          <p:cNvSpPr>
            <a:spLocks noGrp="1"/>
          </p:cNvSpPr>
          <p:nvPr>
            <p:ph type="dt" sz="half" idx="10"/>
          </p:nvPr>
        </p:nvSpPr>
        <p:spPr/>
        <p:txBody>
          <a:bodyPr/>
          <a:lstStyle/>
          <a:p>
            <a:r>
              <a:rPr lang="el-GR" smtClean="0"/>
              <a:t>15 Απριλίου 2014</a:t>
            </a:r>
            <a:endParaRPr lang="el-GR"/>
          </a:p>
        </p:txBody>
      </p:sp>
      <p:sp>
        <p:nvSpPr>
          <p:cNvPr id="18" name="17 - Θέση αριθμού διαφάνειας"/>
          <p:cNvSpPr>
            <a:spLocks noGrp="1"/>
          </p:cNvSpPr>
          <p:nvPr>
            <p:ph type="sldNum" sz="quarter" idx="12"/>
          </p:nvPr>
        </p:nvSpPr>
        <p:spPr/>
        <p:txBody>
          <a:bodyPr/>
          <a:lstStyle/>
          <a:p>
            <a:fld id="{5E0AFF23-4A7E-4B60-B545-973EE0E9D7E4}" type="slidenum">
              <a:rPr lang="el-GR" smtClean="0"/>
              <a:pPr/>
              <a:t>9</a:t>
            </a:fld>
            <a:endParaRPr lang="el-GR"/>
          </a:p>
        </p:txBody>
      </p:sp>
      <p:sp>
        <p:nvSpPr>
          <p:cNvPr id="13" name="4 - Θέση ημερομηνίας"/>
          <p:cNvSpPr txBox="1">
            <a:spLocks/>
          </p:cNvSpPr>
          <p:nvPr/>
        </p:nvSpPr>
        <p:spPr>
          <a:xfrm>
            <a:off x="2339752" y="6448251"/>
            <a:ext cx="285368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dirty="0" smtClean="0">
                <a:ln>
                  <a:noFill/>
                </a:ln>
                <a:solidFill>
                  <a:schemeClr val="tx1">
                    <a:tint val="75000"/>
                  </a:schemeClr>
                </a:solidFill>
                <a:effectLst/>
                <a:uLnTx/>
                <a:uFillTx/>
                <a:latin typeface="+mn-lt"/>
                <a:ea typeface="+mn-ea"/>
                <a:cs typeface="+mn-cs"/>
              </a:rPr>
              <a:t>ΥΠΟΥΡΓΕΙΟ ΠΑΙΔΕΙΑΣ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ΚΑΙ ΘΡΗΣΚΕΥΜΑΤΩΝ</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200" noProof="0" dirty="0" smtClean="0">
                <a:solidFill>
                  <a:schemeClr val="tx1">
                    <a:tint val="75000"/>
                  </a:schemeClr>
                </a:solidFill>
              </a:rPr>
              <a:t>ΕΙΔΙΚΗ ΥΠΗΡΕΣΙΑ ΔΙΑΧΕΙΡΙΣΗΣ</a:t>
            </a:r>
            <a:r>
              <a:rPr kumimoji="0" lang="el-GR" sz="1200" b="0" i="0" u="none" strike="noStrike" kern="1200" cap="none" spc="0" normalizeH="0" noProof="0" dirty="0" smtClean="0">
                <a:ln>
                  <a:noFill/>
                </a:ln>
                <a:solidFill>
                  <a:schemeClr val="tx1">
                    <a:tint val="75000"/>
                  </a:schemeClr>
                </a:solidFill>
                <a:effectLst/>
                <a:uLnTx/>
                <a:uFillTx/>
                <a:latin typeface="+mn-lt"/>
                <a:ea typeface="+mn-ea"/>
                <a:cs typeface="+mn-cs"/>
              </a:rPr>
              <a:t> </a:t>
            </a:r>
            <a:endParaRPr kumimoji="0" lang="el-G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1496</TotalTime>
  <Words>2065</Words>
  <Application>Microsoft Office PowerPoint</Application>
  <PresentationFormat>Προβολή στην οθόνη (4:3)</PresentationFormat>
  <Paragraphs>262</Paragraphs>
  <Slides>13</Slides>
  <Notes>7</Notes>
  <HiddenSlides>0</HiddenSlides>
  <MMClips>0</MMClips>
  <ScaleCrop>false</ScaleCrop>
  <HeadingPairs>
    <vt:vector size="4" baseType="variant">
      <vt:variant>
        <vt:lpstr>Θέμα</vt:lpstr>
      </vt:variant>
      <vt:variant>
        <vt:i4>1</vt:i4>
      </vt:variant>
      <vt:variant>
        <vt:lpstr>Τίτλοι διαφανειών</vt:lpstr>
      </vt:variant>
      <vt:variant>
        <vt:i4>13</vt:i4>
      </vt:variant>
    </vt:vector>
  </HeadingPairs>
  <TitlesOfParts>
    <vt:vector size="14" baseType="lpstr">
      <vt:lpstr>Θέμα του Office</vt:lpstr>
      <vt:lpstr>Διαφάνεια 1</vt:lpstr>
      <vt:lpstr>Διαφάνεια 2</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egian</dc:creator>
  <cp:lastModifiedBy>vagelis</cp:lastModifiedBy>
  <cp:revision>139</cp:revision>
  <cp:lastPrinted>2014-04-14T13:36:27Z</cp:lastPrinted>
  <dcterms:created xsi:type="dcterms:W3CDTF">2014-04-11T12:50:08Z</dcterms:created>
  <dcterms:modified xsi:type="dcterms:W3CDTF">2014-04-14T20:28:50Z</dcterms:modified>
</cp:coreProperties>
</file>