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3"/>
  </p:notesMasterIdLst>
  <p:sldIdLst>
    <p:sldId id="258" r:id="rId2"/>
    <p:sldId id="269" r:id="rId3"/>
    <p:sldId id="270" r:id="rId4"/>
    <p:sldId id="271" r:id="rId5"/>
    <p:sldId id="265" r:id="rId6"/>
    <p:sldId id="276" r:id="rId7"/>
    <p:sldId id="294" r:id="rId8"/>
    <p:sldId id="292" r:id="rId9"/>
    <p:sldId id="280" r:id="rId10"/>
    <p:sldId id="285" r:id="rId11"/>
    <p:sldId id="281" r:id="rId12"/>
    <p:sldId id="282" r:id="rId13"/>
    <p:sldId id="283" r:id="rId14"/>
    <p:sldId id="284" r:id="rId15"/>
    <p:sldId id="286" r:id="rId16"/>
    <p:sldId id="287" r:id="rId17"/>
    <p:sldId id="288" r:id="rId18"/>
    <p:sldId id="289" r:id="rId19"/>
    <p:sldId id="290" r:id="rId20"/>
    <p:sldId id="291" r:id="rId21"/>
    <p:sldId id="293" r:id="rId22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993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75" d="100"/>
          <a:sy n="75" d="100"/>
        </p:scale>
        <p:origin x="-1014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EE7A4C-FFE6-4E8F-B9E0-BDDA49403217}" type="datetimeFigureOut">
              <a:rPr lang="el-GR"/>
              <a:pPr>
                <a:defRPr/>
              </a:pPr>
              <a:t>14/4/2014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l-GR" noProof="0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noProof="0" smtClean="0"/>
              <a:t>Kλικ για επεξεργασία των στυλ του υποδείγματος</a:t>
            </a:r>
          </a:p>
          <a:p>
            <a:pPr lvl="1"/>
            <a:r>
              <a:rPr lang="el-GR" noProof="0" smtClean="0"/>
              <a:t>Δεύτερου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  <a:endParaRPr lang="el-GR" noProof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C1064DB-9C65-491B-AD9F-25A9D00EBDA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/>
              <a:t>Custom animation effects: text rebound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/>
              <a:t>(Intermediate)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To reproduce the text effects on this slide, do the following: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Home</a:t>
            </a:r>
            <a:r>
              <a:rPr lang="en-US" dirty="0" smtClean="0"/>
              <a:t> tab, in the </a:t>
            </a:r>
            <a:r>
              <a:rPr lang="en-US" b="1" dirty="0" smtClean="0"/>
              <a:t>Slides</a:t>
            </a:r>
            <a:r>
              <a:rPr lang="en-US" dirty="0" smtClean="0"/>
              <a:t> group, click </a:t>
            </a:r>
            <a:r>
              <a:rPr lang="en-US" b="1" dirty="0" smtClean="0"/>
              <a:t>Layout</a:t>
            </a:r>
            <a:r>
              <a:rPr lang="en-US" dirty="0" smtClean="0"/>
              <a:t>, and then click </a:t>
            </a:r>
            <a:r>
              <a:rPr lang="en-US" b="1" dirty="0" smtClean="0"/>
              <a:t>Blank</a:t>
            </a:r>
            <a:r>
              <a:rPr lang="en-US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Insert</a:t>
            </a:r>
            <a:r>
              <a:rPr lang="en-US" dirty="0" smtClean="0"/>
              <a:t> tab, in the </a:t>
            </a:r>
            <a:r>
              <a:rPr lang="en-US" b="1" dirty="0" smtClean="0"/>
              <a:t>Text</a:t>
            </a:r>
            <a:r>
              <a:rPr lang="en-US" dirty="0" smtClean="0"/>
              <a:t> group, click </a:t>
            </a:r>
            <a:r>
              <a:rPr lang="en-US" b="1" dirty="0" smtClean="0"/>
              <a:t>Text</a:t>
            </a:r>
            <a:r>
              <a:rPr lang="en-US" dirty="0" smtClean="0"/>
              <a:t> </a:t>
            </a:r>
            <a:r>
              <a:rPr lang="en-US" b="1" dirty="0" smtClean="0"/>
              <a:t>Box</a:t>
            </a:r>
            <a:r>
              <a:rPr lang="en-US" dirty="0" smtClean="0"/>
              <a:t>. Drag to draw a text box on the slide.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In the text box, enter text and select it. On the </a:t>
            </a:r>
            <a:r>
              <a:rPr lang="en-US" b="1" dirty="0" smtClean="0"/>
              <a:t>Home</a:t>
            </a:r>
            <a:r>
              <a:rPr lang="en-US" dirty="0" smtClean="0"/>
              <a:t> tab, in the </a:t>
            </a:r>
            <a:r>
              <a:rPr lang="en-US" b="1" dirty="0" smtClean="0"/>
              <a:t>Font</a:t>
            </a:r>
            <a:r>
              <a:rPr lang="en-US" dirty="0" smtClean="0"/>
              <a:t> group, do the following: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Font</a:t>
            </a:r>
            <a:r>
              <a:rPr lang="en-US" dirty="0" smtClean="0"/>
              <a:t> list, select </a:t>
            </a:r>
            <a:r>
              <a:rPr lang="en-US" b="1" dirty="0" smtClean="0"/>
              <a:t>Corbel</a:t>
            </a:r>
            <a:r>
              <a:rPr lang="en-US" dirty="0" smtClean="0"/>
              <a:t>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Font</a:t>
            </a:r>
            <a:r>
              <a:rPr lang="en-US" dirty="0" smtClean="0"/>
              <a:t> </a:t>
            </a:r>
            <a:r>
              <a:rPr lang="en-US" b="1" dirty="0" smtClean="0"/>
              <a:t>Size</a:t>
            </a:r>
            <a:r>
              <a:rPr lang="en-US" dirty="0" smtClean="0"/>
              <a:t> box, enter </a:t>
            </a:r>
            <a:r>
              <a:rPr lang="en-US" b="1" dirty="0" smtClean="0"/>
              <a:t>50</a:t>
            </a:r>
            <a:r>
              <a:rPr lang="en-US" dirty="0" smtClean="0"/>
              <a:t>.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Click </a:t>
            </a:r>
            <a:r>
              <a:rPr lang="en-US" b="1" dirty="0" smtClean="0"/>
              <a:t>Bold</a:t>
            </a:r>
            <a:r>
              <a:rPr lang="en-US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Home</a:t>
            </a:r>
            <a:r>
              <a:rPr lang="en-US" dirty="0" smtClean="0"/>
              <a:t> tab, in the </a:t>
            </a:r>
            <a:r>
              <a:rPr lang="en-US" b="1" dirty="0" smtClean="0"/>
              <a:t>Paragraph</a:t>
            </a:r>
            <a:r>
              <a:rPr lang="en-US" dirty="0" smtClean="0"/>
              <a:t> group, click </a:t>
            </a:r>
            <a:r>
              <a:rPr lang="en-US" b="1" dirty="0" smtClean="0"/>
              <a:t>Center</a:t>
            </a:r>
            <a:r>
              <a:rPr lang="en-US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Select the text box on the slide. Under </a:t>
            </a:r>
            <a:r>
              <a:rPr lang="en-US" b="1" dirty="0" smtClean="0"/>
              <a:t>Drawing</a:t>
            </a:r>
            <a:r>
              <a:rPr lang="en-US" dirty="0" smtClean="0"/>
              <a:t> </a:t>
            </a:r>
            <a:r>
              <a:rPr lang="en-US" b="1" dirty="0" smtClean="0"/>
              <a:t>Tools</a:t>
            </a:r>
            <a:r>
              <a:rPr lang="en-US" dirty="0" smtClean="0"/>
              <a:t>, on the </a:t>
            </a:r>
            <a:r>
              <a:rPr lang="en-US" b="1" dirty="0" smtClean="0"/>
              <a:t>Format</a:t>
            </a:r>
            <a:r>
              <a:rPr lang="en-US" dirty="0" smtClean="0"/>
              <a:t> tab, in the </a:t>
            </a:r>
            <a:r>
              <a:rPr lang="en-US" b="1" dirty="0" smtClean="0"/>
              <a:t>WordArt</a:t>
            </a:r>
            <a:r>
              <a:rPr lang="en-US" dirty="0" smtClean="0"/>
              <a:t> </a:t>
            </a:r>
            <a:r>
              <a:rPr lang="en-US" b="1" dirty="0" smtClean="0"/>
              <a:t>Styles</a:t>
            </a:r>
            <a:r>
              <a:rPr lang="en-US" dirty="0" smtClean="0"/>
              <a:t> group, click </a:t>
            </a:r>
            <a:r>
              <a:rPr lang="en-US" b="1" dirty="0" smtClean="0"/>
              <a:t>More</a:t>
            </a:r>
            <a:r>
              <a:rPr lang="en-US" dirty="0" smtClean="0"/>
              <a:t> </a:t>
            </a:r>
            <a:r>
              <a:rPr lang="en-US" b="1" dirty="0" smtClean="0"/>
              <a:t>WordArt</a:t>
            </a:r>
            <a:r>
              <a:rPr lang="en-US" dirty="0" smtClean="0"/>
              <a:t>, and then under </a:t>
            </a:r>
            <a:r>
              <a:rPr lang="en-US" b="1" dirty="0" smtClean="0"/>
              <a:t>Applies</a:t>
            </a:r>
            <a:r>
              <a:rPr lang="en-US" dirty="0" smtClean="0"/>
              <a:t> </a:t>
            </a:r>
            <a:r>
              <a:rPr lang="en-US" b="1" dirty="0" smtClean="0"/>
              <a:t>to All Text in Shape</a:t>
            </a:r>
            <a:r>
              <a:rPr lang="en-US" dirty="0" smtClean="0"/>
              <a:t> click </a:t>
            </a:r>
            <a:r>
              <a:rPr lang="en-US" b="1" dirty="0" smtClean="0"/>
              <a:t>Fill - Accent 1, Plastic Bevel, Reflection </a:t>
            </a:r>
            <a:r>
              <a:rPr lang="en-US" dirty="0" smtClean="0"/>
              <a:t>(first row, fifth option from the left).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To reproduce the animation effects on this slide, do the following: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View</a:t>
            </a:r>
            <a:r>
              <a:rPr lang="en-US" dirty="0" smtClean="0"/>
              <a:t> tab, in the </a:t>
            </a:r>
            <a:r>
              <a:rPr lang="en-US" b="1" dirty="0" smtClean="0"/>
              <a:t>Zoom</a:t>
            </a:r>
            <a:r>
              <a:rPr lang="en-US" dirty="0" smtClean="0"/>
              <a:t> group, click </a:t>
            </a:r>
            <a:r>
              <a:rPr lang="en-US" b="1" dirty="0" smtClean="0"/>
              <a:t>Zoom</a:t>
            </a:r>
            <a:r>
              <a:rPr lang="en-US" dirty="0" smtClean="0"/>
              <a:t>, and then in the </a:t>
            </a:r>
            <a:r>
              <a:rPr lang="en-US" b="1" dirty="0" smtClean="0"/>
              <a:t>Zoom</a:t>
            </a:r>
            <a:r>
              <a:rPr lang="en-US" dirty="0" smtClean="0"/>
              <a:t> dialog box, select </a:t>
            </a:r>
            <a:r>
              <a:rPr lang="en-US" b="1" dirty="0" smtClean="0"/>
              <a:t>66%</a:t>
            </a:r>
            <a:r>
              <a:rPr lang="en-US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Animations</a:t>
            </a:r>
            <a:r>
              <a:rPr lang="en-US" dirty="0" smtClean="0"/>
              <a:t> tab, in the </a:t>
            </a:r>
            <a:r>
              <a:rPr lang="en-US" b="1" dirty="0" smtClean="0"/>
              <a:t>Animations</a:t>
            </a:r>
            <a:r>
              <a:rPr lang="en-US" dirty="0" smtClean="0"/>
              <a:t> group, click </a:t>
            </a:r>
            <a:r>
              <a:rPr lang="en-US" b="1" dirty="0" smtClean="0"/>
              <a:t>Custom</a:t>
            </a:r>
            <a:r>
              <a:rPr lang="en-US" dirty="0" smtClean="0"/>
              <a:t> </a:t>
            </a:r>
            <a:r>
              <a:rPr lang="en-US" b="1" dirty="0" smtClean="0"/>
              <a:t>Animation</a:t>
            </a:r>
            <a:r>
              <a:rPr lang="en-US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slide, select the text box. In the </a:t>
            </a:r>
            <a:r>
              <a:rPr lang="en-US" b="1" dirty="0" smtClean="0"/>
              <a:t>Custom</a:t>
            </a:r>
            <a:r>
              <a:rPr lang="en-US" dirty="0" smtClean="0"/>
              <a:t> </a:t>
            </a:r>
            <a:r>
              <a:rPr lang="en-US" b="1" dirty="0" smtClean="0"/>
              <a:t>Animation</a:t>
            </a:r>
            <a:r>
              <a:rPr lang="en-US" dirty="0" smtClean="0"/>
              <a:t> task pane, do the following: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Click </a:t>
            </a:r>
            <a:r>
              <a:rPr lang="en-US" b="1" dirty="0" smtClean="0"/>
              <a:t>Add</a:t>
            </a:r>
            <a:r>
              <a:rPr lang="en-US" dirty="0" smtClean="0"/>
              <a:t> </a:t>
            </a:r>
            <a:r>
              <a:rPr lang="en-US" b="1" dirty="0" smtClean="0"/>
              <a:t>Effect</a:t>
            </a:r>
            <a:r>
              <a:rPr lang="en-US" dirty="0" smtClean="0"/>
              <a:t>, point to </a:t>
            </a:r>
            <a:r>
              <a:rPr lang="en-US" b="1" dirty="0" smtClean="0"/>
              <a:t>Entrance</a:t>
            </a:r>
            <a:r>
              <a:rPr lang="en-US" dirty="0" smtClean="0"/>
              <a:t>, and then click </a:t>
            </a:r>
            <a:r>
              <a:rPr lang="en-US" b="1" dirty="0" smtClean="0"/>
              <a:t>More</a:t>
            </a:r>
            <a:r>
              <a:rPr lang="en-US" dirty="0" smtClean="0"/>
              <a:t> </a:t>
            </a:r>
            <a:r>
              <a:rPr lang="en-US" b="1" dirty="0" smtClean="0"/>
              <a:t>Effects</a:t>
            </a:r>
            <a:r>
              <a:rPr lang="en-US" dirty="0" smtClean="0"/>
              <a:t>. In the </a:t>
            </a:r>
            <a:r>
              <a:rPr lang="en-US" b="1" dirty="0" smtClean="0"/>
              <a:t>Add</a:t>
            </a:r>
            <a:r>
              <a:rPr lang="en-US" dirty="0" smtClean="0"/>
              <a:t> </a:t>
            </a:r>
            <a:r>
              <a:rPr lang="en-US" b="1" dirty="0" smtClean="0"/>
              <a:t>Entrance</a:t>
            </a:r>
            <a:r>
              <a:rPr lang="en-US" dirty="0" smtClean="0"/>
              <a:t> </a:t>
            </a:r>
            <a:r>
              <a:rPr lang="en-US" b="1" dirty="0" smtClean="0"/>
              <a:t>Effects</a:t>
            </a:r>
            <a:r>
              <a:rPr lang="en-US" dirty="0" smtClean="0"/>
              <a:t> dialog box, under </a:t>
            </a:r>
            <a:r>
              <a:rPr lang="en-US" b="1" dirty="0" smtClean="0"/>
              <a:t>Subtle</a:t>
            </a:r>
            <a:r>
              <a:rPr lang="en-US" dirty="0" smtClean="0"/>
              <a:t>, click </a:t>
            </a:r>
            <a:r>
              <a:rPr lang="en-US" b="1" dirty="0" smtClean="0"/>
              <a:t>Fade</a:t>
            </a:r>
            <a:r>
              <a:rPr lang="en-US" dirty="0" smtClean="0"/>
              <a:t>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Select the animation effect (fade effect for the text box). Under </a:t>
            </a:r>
            <a:r>
              <a:rPr lang="en-US" b="1" dirty="0" smtClean="0"/>
              <a:t>Modify: Fade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dirty="0" smtClean="0"/>
              <a:t>do the following: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Start</a:t>
            </a:r>
            <a:r>
              <a:rPr lang="en-US" dirty="0" smtClean="0"/>
              <a:t> list, select </a:t>
            </a:r>
            <a:r>
              <a:rPr lang="en-US" b="1" dirty="0" smtClean="0"/>
              <a:t>With</a:t>
            </a:r>
            <a:r>
              <a:rPr lang="en-US" dirty="0" smtClean="0"/>
              <a:t> </a:t>
            </a:r>
            <a:r>
              <a:rPr lang="en-US" b="1" dirty="0" smtClean="0"/>
              <a:t>Previous</a:t>
            </a:r>
            <a:r>
              <a:rPr lang="en-US" dirty="0" smtClean="0"/>
              <a:t>.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Speed</a:t>
            </a:r>
            <a:r>
              <a:rPr lang="en-US" dirty="0" smtClean="0"/>
              <a:t> list, select </a:t>
            </a:r>
            <a:r>
              <a:rPr lang="en-US" b="1" dirty="0" smtClean="0"/>
              <a:t>Fast</a:t>
            </a:r>
            <a:r>
              <a:rPr lang="en-US" dirty="0" smtClean="0"/>
              <a:t>.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Click </a:t>
            </a:r>
            <a:r>
              <a:rPr lang="en-US" b="1" dirty="0" smtClean="0"/>
              <a:t>Add</a:t>
            </a:r>
            <a:r>
              <a:rPr lang="en-US" dirty="0" smtClean="0"/>
              <a:t> </a:t>
            </a:r>
            <a:r>
              <a:rPr lang="en-US" b="1" dirty="0" smtClean="0"/>
              <a:t>Effect</a:t>
            </a:r>
            <a:r>
              <a:rPr lang="en-US" dirty="0" smtClean="0"/>
              <a:t>, point to </a:t>
            </a:r>
            <a:r>
              <a:rPr lang="en-US" b="1" dirty="0" smtClean="0"/>
              <a:t>Motion</a:t>
            </a:r>
            <a:r>
              <a:rPr lang="en-US" dirty="0" smtClean="0"/>
              <a:t> </a:t>
            </a:r>
            <a:r>
              <a:rPr lang="en-US" b="1" dirty="0" smtClean="0"/>
              <a:t>Path</a:t>
            </a:r>
            <a:r>
              <a:rPr lang="en-US" dirty="0" smtClean="0"/>
              <a:t>, point to </a:t>
            </a:r>
            <a:r>
              <a:rPr lang="en-US" b="1" dirty="0" smtClean="0"/>
              <a:t>Draw</a:t>
            </a:r>
            <a:r>
              <a:rPr lang="en-US" dirty="0" smtClean="0"/>
              <a:t> </a:t>
            </a:r>
            <a:r>
              <a:rPr lang="en-US" b="1" dirty="0" smtClean="0"/>
              <a:t>Custom</a:t>
            </a:r>
            <a:r>
              <a:rPr lang="en-US" dirty="0" smtClean="0"/>
              <a:t> </a:t>
            </a:r>
            <a:r>
              <a:rPr lang="en-US" b="1" dirty="0" smtClean="0"/>
              <a:t>Path</a:t>
            </a:r>
            <a:r>
              <a:rPr lang="en-US" dirty="0" smtClean="0"/>
              <a:t>, and then click </a:t>
            </a:r>
            <a:r>
              <a:rPr lang="en-US" b="1" dirty="0" smtClean="0"/>
              <a:t>Freeform</a:t>
            </a:r>
            <a:r>
              <a:rPr lang="en-US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Press and hold SHIFT, and then do the following to draw the freeform line on the slide: 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Click the first point in the center of the text box.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Click the second point on the right edge of the text box.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Double-click the third and final point 2” beyond the left edge of the slide.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Custom Animation </a:t>
            </a:r>
            <a:r>
              <a:rPr lang="en-US" dirty="0" smtClean="0"/>
              <a:t>task pane, select the custom path effect. Under </a:t>
            </a:r>
            <a:r>
              <a:rPr lang="en-US" b="1" dirty="0" smtClean="0"/>
              <a:t>Modify: Custom Path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dirty="0" smtClean="0"/>
              <a:t>do the following: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Start</a:t>
            </a:r>
            <a:r>
              <a:rPr lang="en-US" dirty="0" smtClean="0"/>
              <a:t> list, select </a:t>
            </a:r>
            <a:r>
              <a:rPr lang="en-US" b="1" dirty="0" smtClean="0"/>
              <a:t>With</a:t>
            </a:r>
            <a:r>
              <a:rPr lang="en-US" dirty="0" smtClean="0"/>
              <a:t> </a:t>
            </a:r>
            <a:r>
              <a:rPr lang="en-US" b="1" dirty="0" smtClean="0"/>
              <a:t>Previous</a:t>
            </a:r>
            <a:r>
              <a:rPr lang="en-US" dirty="0" smtClean="0"/>
              <a:t>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Speed</a:t>
            </a:r>
            <a:r>
              <a:rPr lang="en-US" dirty="0" smtClean="0"/>
              <a:t> list, select </a:t>
            </a:r>
            <a:r>
              <a:rPr lang="en-US" b="1" dirty="0" smtClean="0"/>
              <a:t>Medium</a:t>
            </a:r>
            <a:r>
              <a:rPr lang="en-US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On the slide, right-click the motion path on the slide, and select </a:t>
            </a:r>
            <a:r>
              <a:rPr lang="en-US" b="1" dirty="0" smtClean="0"/>
              <a:t>Reverse</a:t>
            </a:r>
            <a:r>
              <a:rPr lang="en-US" dirty="0" smtClean="0"/>
              <a:t> </a:t>
            </a:r>
            <a:r>
              <a:rPr lang="en-US" b="1" dirty="0" smtClean="0"/>
              <a:t>Path</a:t>
            </a:r>
            <a:r>
              <a:rPr lang="en-US" dirty="0" smtClean="0"/>
              <a:t> </a:t>
            </a:r>
            <a:r>
              <a:rPr lang="en-US" b="1" dirty="0" smtClean="0"/>
              <a:t>Direction</a:t>
            </a:r>
            <a:r>
              <a:rPr lang="en-US" dirty="0" smtClean="0"/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To reproduce the background effects on this slide, do the following: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Right-click the slide background area, and then click </a:t>
            </a:r>
            <a:r>
              <a:rPr lang="en-US" b="1" dirty="0" smtClean="0"/>
              <a:t>Format Background</a:t>
            </a:r>
            <a:r>
              <a:rPr lang="en-US" dirty="0" smtClean="0"/>
              <a:t>. In the </a:t>
            </a:r>
            <a:r>
              <a:rPr lang="en-US" b="1" dirty="0" smtClean="0"/>
              <a:t>Format Background </a:t>
            </a:r>
            <a:r>
              <a:rPr lang="en-US" dirty="0" smtClean="0"/>
              <a:t>dialog box, click </a:t>
            </a:r>
            <a:r>
              <a:rPr lang="en-US" b="1" dirty="0" smtClean="0"/>
              <a:t>Fill</a:t>
            </a:r>
            <a:r>
              <a:rPr lang="en-US" dirty="0" smtClean="0"/>
              <a:t> in the left pane, select </a:t>
            </a:r>
            <a:r>
              <a:rPr lang="en-US" b="1" dirty="0" smtClean="0"/>
              <a:t>Gradient fill</a:t>
            </a:r>
            <a:r>
              <a:rPr lang="en-US" dirty="0" smtClean="0"/>
              <a:t> in the </a:t>
            </a:r>
            <a:r>
              <a:rPr lang="en-US" b="1" dirty="0" smtClean="0"/>
              <a:t>Fill</a:t>
            </a:r>
            <a:r>
              <a:rPr lang="en-US" dirty="0" smtClean="0"/>
              <a:t> pane, and then do the following: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Type</a:t>
            </a:r>
            <a:r>
              <a:rPr lang="en-US" dirty="0" smtClean="0"/>
              <a:t> list, select </a:t>
            </a:r>
            <a:r>
              <a:rPr lang="en-US" b="1" dirty="0" smtClean="0"/>
              <a:t>Radial</a:t>
            </a:r>
            <a:r>
              <a:rPr lang="en-US" dirty="0" smtClean="0"/>
              <a:t>.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Click the button next to </a:t>
            </a:r>
            <a:r>
              <a:rPr lang="en-US" b="1" dirty="0" smtClean="0"/>
              <a:t>Direction</a:t>
            </a:r>
            <a:r>
              <a:rPr lang="en-US" dirty="0" smtClean="0"/>
              <a:t>, and then click </a:t>
            </a:r>
            <a:r>
              <a:rPr lang="en-US" b="1" dirty="0" smtClean="0"/>
              <a:t>From Center </a:t>
            </a:r>
            <a:r>
              <a:rPr lang="en-US" dirty="0" smtClean="0"/>
              <a:t>(first row, second option from the left). </a:t>
            </a:r>
            <a:endParaRPr lang="en-US" b="1" dirty="0" smtClean="0"/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Under </a:t>
            </a:r>
            <a:r>
              <a:rPr lang="en-US" b="1" dirty="0" smtClean="0"/>
              <a:t>Gradient stops</a:t>
            </a:r>
            <a:r>
              <a:rPr lang="en-US" dirty="0" smtClean="0"/>
              <a:t>, click </a:t>
            </a:r>
            <a:r>
              <a:rPr lang="en-US" b="1" dirty="0" smtClean="0"/>
              <a:t>Add</a:t>
            </a:r>
            <a:r>
              <a:rPr lang="en-US" dirty="0" smtClean="0"/>
              <a:t> or </a:t>
            </a:r>
            <a:r>
              <a:rPr lang="en-US" b="1" dirty="0" smtClean="0"/>
              <a:t>Remove</a:t>
            </a:r>
            <a:r>
              <a:rPr lang="en-US" dirty="0" smtClean="0"/>
              <a:t> until two stops appear in the drop-down list.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Also under </a:t>
            </a:r>
            <a:r>
              <a:rPr lang="en-US" b="1" dirty="0" smtClean="0"/>
              <a:t>Gradient stops</a:t>
            </a:r>
            <a:r>
              <a:rPr lang="en-US" dirty="0" smtClean="0"/>
              <a:t>, customize the gradient stops that you added as follows:</a:t>
            </a:r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Select </a:t>
            </a:r>
            <a:r>
              <a:rPr lang="en-US" b="1" dirty="0" smtClean="0"/>
              <a:t>Stop 1 </a:t>
            </a:r>
            <a:r>
              <a:rPr lang="en-US" dirty="0" smtClean="0"/>
              <a:t>from the list, and then do the following: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Stop position </a:t>
            </a:r>
            <a:r>
              <a:rPr lang="en-US" dirty="0" smtClean="0"/>
              <a:t>box, enter </a:t>
            </a:r>
            <a:r>
              <a:rPr lang="en-US" b="1" dirty="0" smtClean="0"/>
              <a:t>0%</a:t>
            </a:r>
            <a:r>
              <a:rPr lang="en-US" dirty="0" smtClean="0"/>
              <a:t>.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Click the button next to </a:t>
            </a:r>
            <a:r>
              <a:rPr lang="en-US" b="1" dirty="0" smtClean="0"/>
              <a:t>Color</a:t>
            </a:r>
            <a:r>
              <a:rPr lang="en-US" dirty="0" smtClean="0"/>
              <a:t>, and then under </a:t>
            </a:r>
            <a:r>
              <a:rPr lang="en-US" b="1" dirty="0" smtClean="0"/>
              <a:t>Theme</a:t>
            </a:r>
            <a:r>
              <a:rPr lang="en-US" dirty="0" smtClean="0"/>
              <a:t> </a:t>
            </a:r>
            <a:r>
              <a:rPr lang="en-US" b="1" dirty="0" smtClean="0"/>
              <a:t>Colors</a:t>
            </a:r>
            <a:r>
              <a:rPr lang="en-US" dirty="0" smtClean="0"/>
              <a:t> click </a:t>
            </a:r>
            <a:r>
              <a:rPr lang="en-US" b="1" dirty="0" smtClean="0"/>
              <a:t>White, Background 1 </a:t>
            </a:r>
            <a:r>
              <a:rPr lang="en-US" dirty="0" smtClean="0">
                <a:solidFill>
                  <a:schemeClr val="accent6"/>
                </a:solidFill>
              </a:rPr>
              <a:t>(first row, first option from the left). </a:t>
            </a:r>
            <a:endParaRPr lang="en-US" b="1" dirty="0" smtClean="0"/>
          </a:p>
          <a:p>
            <a:pPr marL="685800" lvl="1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Select </a:t>
            </a:r>
            <a:r>
              <a:rPr lang="en-US" b="1" dirty="0" smtClean="0"/>
              <a:t>Stop 2 </a:t>
            </a:r>
            <a:r>
              <a:rPr lang="en-US" dirty="0" smtClean="0"/>
              <a:t>from the list, and then do the following: 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Stop position </a:t>
            </a:r>
            <a:r>
              <a:rPr lang="en-US" dirty="0" smtClean="0"/>
              <a:t>box, enter </a:t>
            </a:r>
            <a:r>
              <a:rPr lang="en-US" b="1" dirty="0" smtClean="0"/>
              <a:t>100%</a:t>
            </a:r>
            <a:r>
              <a:rPr lang="en-US" dirty="0" smtClean="0"/>
              <a:t>.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Click the button next to </a:t>
            </a:r>
            <a:r>
              <a:rPr lang="en-US" b="1" dirty="0" smtClean="0"/>
              <a:t>Color</a:t>
            </a:r>
            <a:r>
              <a:rPr lang="en-US" dirty="0" smtClean="0"/>
              <a:t>, click </a:t>
            </a:r>
            <a:r>
              <a:rPr lang="en-US" b="1" dirty="0" smtClean="0"/>
              <a:t>More</a:t>
            </a:r>
            <a:r>
              <a:rPr lang="en-US" dirty="0" smtClean="0"/>
              <a:t> </a:t>
            </a:r>
            <a:r>
              <a:rPr lang="en-US" b="1" dirty="0" smtClean="0"/>
              <a:t>Colors</a:t>
            </a:r>
            <a:r>
              <a:rPr lang="en-US" dirty="0" smtClean="0"/>
              <a:t>, and then in the </a:t>
            </a:r>
            <a:r>
              <a:rPr lang="en-US" b="1" dirty="0" smtClean="0"/>
              <a:t>Colors</a:t>
            </a:r>
            <a:r>
              <a:rPr lang="en-US" dirty="0" smtClean="0"/>
              <a:t> dialog box, on the </a:t>
            </a:r>
            <a:r>
              <a:rPr lang="en-US" b="1" dirty="0" smtClean="0"/>
              <a:t>Custom</a:t>
            </a:r>
            <a:r>
              <a:rPr lang="en-US" dirty="0" smtClean="0"/>
              <a:t> tab, enter values for Red: </a:t>
            </a:r>
            <a:r>
              <a:rPr lang="en-US" b="1" dirty="0" smtClean="0"/>
              <a:t>200</a:t>
            </a:r>
            <a:r>
              <a:rPr lang="en-US" dirty="0" smtClean="0"/>
              <a:t>, Green: </a:t>
            </a:r>
            <a:r>
              <a:rPr lang="en-US" b="1" dirty="0" smtClean="0"/>
              <a:t>209</a:t>
            </a:r>
            <a:r>
              <a:rPr lang="en-US" dirty="0" smtClean="0"/>
              <a:t>, and Blue: </a:t>
            </a:r>
            <a:r>
              <a:rPr lang="en-US" b="1" dirty="0" smtClean="0"/>
              <a:t>218</a:t>
            </a:r>
            <a:r>
              <a:rPr lang="en-US" dirty="0" smtClean="0"/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5603" name="Slide Image Placeholder 6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64DB-9C65-491B-AD9F-25A9D00EBDAF}" type="slidenum">
              <a:rPr lang="el-GR" smtClean="0"/>
              <a:pPr>
                <a:defRPr/>
              </a:pPr>
              <a:t>2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64DB-9C65-491B-AD9F-25A9D00EBDAF}" type="slidenum">
              <a:rPr lang="el-GR" smtClean="0"/>
              <a:pPr>
                <a:defRPr/>
              </a:pPr>
              <a:t>5</a:t>
            </a:fld>
            <a:endParaRPr lang="el-G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1064DB-9C65-491B-AD9F-25A9D00EBDAF}" type="slidenum">
              <a:rPr lang="el-GR" smtClean="0"/>
              <a:pPr>
                <a:defRPr/>
              </a:pPr>
              <a:t>8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83B18-3263-47F4-850C-5FCB3AF233C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33638-9041-4BA7-94B7-A0451232166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78302-283E-4B01-8A09-C744A518499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BFF6B-63C1-48F9-A12F-1261CE26827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0CF05-A801-43F3-9D28-B14CF544F10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4F38-DF9F-4E2D-A582-D98AFE655DB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8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50A17-0985-4EA8-B0D9-96F19F3FF42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4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5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D65F5-3A6E-4A2F-9C41-F85579150A5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27C0-E357-40F5-A885-441FCE4329C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6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53A2B-7996-43F2-B7D8-CDCED424B67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</a:p>
        </p:txBody>
      </p:sp>
      <p:sp>
        <p:nvSpPr>
          <p:cNvPr id="1027" name="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733167-0A9F-40DB-A279-0225B9DE199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9" r:id="rId7"/>
    <p:sldLayoutId id="2147483765" r:id="rId8"/>
    <p:sldLayoutId id="2147483766" r:id="rId9"/>
    <p:sldLayoutId id="2147483767" r:id="rId10"/>
    <p:sldLayoutId id="2147483768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827088" y="1250950"/>
            <a:ext cx="7273925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ΝΕΟ ΕΣΠΑ </a:t>
            </a:r>
            <a:r>
              <a:rPr lang="el-GR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2014-2020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400" dirty="0">
                <a:latin typeface="+mn-lt"/>
              </a:rPr>
              <a:t/>
            </a:r>
            <a:br>
              <a:rPr lang="el-GR" sz="2400" dirty="0">
                <a:latin typeface="+mn-lt"/>
              </a:rPr>
            </a:br>
            <a:r>
              <a:rPr lang="el-GR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ΗΜΕΡΙΔΑ </a:t>
            </a:r>
            <a:r>
              <a:rPr lang="el-GR" sz="24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ΔΙΑΒΟΥΛΕΥΣΗΣ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4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/>
            </a:r>
            <a:br>
              <a:rPr lang="el-GR" sz="24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</a:b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Ε.Π. Ανάπτυξη Ανθρώπινου Δυναμικού, Εκπαίδευση &amp; Διά Βίου Μάθηση</a:t>
            </a:r>
          </a:p>
        </p:txBody>
      </p:sp>
      <p:sp>
        <p:nvSpPr>
          <p:cNvPr id="5" name="4 - TextBox"/>
          <p:cNvSpPr txBox="1"/>
          <p:nvPr/>
        </p:nvSpPr>
        <p:spPr>
          <a:xfrm>
            <a:off x="323850" y="3068638"/>
            <a:ext cx="8569325" cy="3108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2400" b="1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2400" b="1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4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Άξονες </a:t>
            </a:r>
            <a:r>
              <a:rPr lang="el-GR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Παρέμβασης: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/>
            </a:r>
            <a:b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</a:br>
            <a:r>
              <a:rPr lang="el-GR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Ανάπτυξη Ανθρώπινου Δυναμικού &amp;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</a:t>
            </a:r>
            <a:r>
              <a:rPr lang="el-GR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Κοινωνική Συνοχή </a:t>
            </a:r>
            <a:r>
              <a:rPr lang="el-GR" sz="2000" b="1" dirty="0">
                <a:solidFill>
                  <a:schemeClr val="accent3">
                    <a:tint val="90000"/>
                    <a:satMod val="120000"/>
                  </a:schemeClr>
                </a:solidFill>
                <a:latin typeface="Corbel" pitchFamily="34" charset="0"/>
              </a:rPr>
              <a:t/>
            </a:r>
            <a:br>
              <a:rPr lang="el-GR" sz="2000" b="1" dirty="0">
                <a:solidFill>
                  <a:schemeClr val="accent3">
                    <a:tint val="90000"/>
                    <a:satMod val="120000"/>
                  </a:schemeClr>
                </a:solidFill>
                <a:latin typeface="Corbel" pitchFamily="34" charset="0"/>
              </a:rPr>
            </a:br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</a:t>
            </a:r>
            <a:endParaRPr lang="el-GR" sz="20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20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Ά</a:t>
            </a: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ννα</a:t>
            </a: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Δαλλαπόρτα, </a:t>
            </a:r>
            <a:endParaRPr lang="el-GR" sz="20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Γενική 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Γραμματέας Διαχείρισης Κοινοτικών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&amp;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Άλλων Πόρων</a:t>
            </a:r>
            <a:endParaRPr lang="el-GR" sz="3200" i="1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2000" dirty="0">
              <a:latin typeface="+mn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06363"/>
            <a:ext cx="779463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88913"/>
            <a:ext cx="6953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10 - TextBox"/>
          <p:cNvSpPr txBox="1">
            <a:spLocks noChangeArrowheads="1"/>
          </p:cNvSpPr>
          <p:nvPr/>
        </p:nvSpPr>
        <p:spPr bwMode="auto">
          <a:xfrm>
            <a:off x="755650" y="692150"/>
            <a:ext cx="1728788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700" b="1">
                <a:latin typeface="Trebuchet MS" pitchFamily="34" charset="0"/>
              </a:rPr>
              <a:t>ΕΛΛΗΝΙΚΗ ΔΗΜΟΚΡΑΤΙΑ ΥΠΟΥΡΓΕΙΟΥ ΕΡΓΑΣΙΑΣ ΚΟΙΝΩΝΙΚΗΣ ΑΣΦΑΛΙΣΗΣ ΚΑΙ ΠΡΟΝΟΙΑΣ</a:t>
            </a:r>
          </a:p>
        </p:txBody>
      </p:sp>
      <p:pic>
        <p:nvPicPr>
          <p:cNvPr id="308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188913"/>
            <a:ext cx="6953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13 - Ορθογώνιο"/>
          <p:cNvSpPr>
            <a:spLocks noChangeArrowheads="1"/>
          </p:cNvSpPr>
          <p:nvPr/>
        </p:nvSpPr>
        <p:spPr bwMode="auto">
          <a:xfrm>
            <a:off x="6804025" y="765175"/>
            <a:ext cx="2089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700" b="1">
                <a:latin typeface="Trebuchet MS" pitchFamily="34" charset="0"/>
              </a:rPr>
              <a:t>ΕΛΛΗΝΙΚΗ ΔΗΜΟΚΡΑΤΙΑ ΥΠΟΥΡΓΕΙΟΥ ΠΑΙΔΕΙΑΣ &amp; ΘΡΗΣΚΕΥΜΑΤΩΝ</a:t>
            </a:r>
          </a:p>
        </p:txBody>
      </p:sp>
      <p:sp>
        <p:nvSpPr>
          <p:cNvPr id="1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1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1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</a:t>
            </a:fld>
            <a:endParaRPr lang="el-G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1</a:t>
            </a:r>
            <a:endParaRPr lang="el-GR" sz="2800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00113" y="1600200"/>
            <a:ext cx="7200900" cy="32686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</a:rPr>
              <a:t>Ωφελούμενο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</a:rPr>
              <a:t>ι:</a:t>
            </a:r>
            <a:endParaRPr lang="el-GR" sz="2800" b="1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solidFill>
                  <a:schemeClr val="accent1">
                    <a:lumMod val="50000"/>
                  </a:schemeClr>
                </a:solidFill>
              </a:rPr>
              <a:t>Μακροχρόνια Άνεργοι </a:t>
            </a:r>
          </a:p>
          <a:p>
            <a:pPr lvl="1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solidFill>
                  <a:schemeClr val="accent1">
                    <a:lumMod val="50000"/>
                  </a:schemeClr>
                </a:solidFill>
              </a:rPr>
              <a:t>Άνεργοι σε νοικοκυριά χωρίς εργαζόμενο</a:t>
            </a:r>
          </a:p>
          <a:p>
            <a:pPr lvl="1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solidFill>
                  <a:schemeClr val="accent1">
                    <a:lumMod val="50000"/>
                  </a:schemeClr>
                </a:solidFill>
              </a:rPr>
              <a:t>Άνεργοι με χαμηλά τυπικά προσόντα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10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1</a:t>
            </a:r>
            <a:endParaRPr lang="el-GR" sz="2800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b="1" u="sng" dirty="0" smtClean="0">
                <a:solidFill>
                  <a:schemeClr val="accent1">
                    <a:lumMod val="50000"/>
                  </a:schemeClr>
                </a:solidFill>
              </a:rPr>
              <a:t>Στόχοι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Πρόσβαση στην απασχόληση για αναζητούντες θέση εργασίας και οικονομικά μη ενεργά άτομα,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μακροχρόνια ανέργους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και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άτομα που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έχουν αποκοπεί επί μακρόν από την αγορά εργασίας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 Ισότητα μεταξύ ανδρών και γυναικών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στην πρόσβαση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στην απασχόληση,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στην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εξέλιξη της επαγγελματικής σταδιοδρομίας,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στη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συμφιλίωση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επαγγελματικής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και της ιδιωτικής ζωής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 Εκσυγχρονισμός και ενίσχυση των θεσμών της αγοράς εργασίας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11</a:t>
            </a:fld>
            <a:endParaRPr lang="el-G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1</a:t>
            </a:r>
            <a:endParaRPr lang="el-GR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39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7859713" cy="406082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</a:rPr>
              <a:t>Ενδεικτικές Δράσεις</a:t>
            </a: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>
              <a:buNone/>
            </a:pP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«Προγράμματα ΝΘΕ για ανέργους και για ειδικές ομάδες ανέργων»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«Επιταγή επανένταξης στην αγορά εργασίας»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Προγράμματα «Κοινωφελούς εργασίας»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Προγράμματα  σύνδεσης κατάρτισης - πρακτικής άσκησης και απασχόλησης σε κλάδους αιχμής της ελληνικής οικονομίας, που οδηγούν σε πιστοποίηση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charset="0"/>
              <a:buNone/>
            </a:pPr>
            <a:endParaRPr lang="el-GR" dirty="0" smtClean="0"/>
          </a:p>
          <a:p>
            <a:pPr>
              <a:buFont typeface="Arial" charset="0"/>
              <a:buNone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12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1</a:t>
            </a:r>
            <a:endParaRPr lang="el-GR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36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7859713" cy="449309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</a:rPr>
              <a:t>Ενδεικτικές Δράσεις </a:t>
            </a:r>
            <a:r>
              <a:rPr lang="el-GR" sz="2400" b="1" i="1" u="sng" dirty="0" smtClean="0">
                <a:solidFill>
                  <a:schemeClr val="tx2">
                    <a:lumMod val="75000"/>
                  </a:schemeClr>
                </a:solidFill>
              </a:rPr>
              <a:t>(Συνέχεια</a:t>
            </a:r>
            <a:r>
              <a:rPr lang="el-GR" sz="2400" b="1" i="1" u="sng" dirty="0" smtClean="0">
                <a:solidFill>
                  <a:schemeClr val="tx2">
                    <a:lumMod val="75000"/>
                  </a:schemeClr>
                </a:solidFill>
              </a:rPr>
              <a:t>):</a:t>
            </a:r>
          </a:p>
          <a:p>
            <a:pPr>
              <a:buNone/>
            </a:pPr>
            <a:endParaRPr lang="el-GR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Εναρμόνιση της οικογενειακής και επαγγελματικής ζωής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Προγράμματα για την προώθηση της ισότητας των φύλων στις επιχειρήσεις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</a:rPr>
              <a:t>Παρεμβάσεις για την ενίσχυση της θεσμικής ικανότητας των κοινωνικών εταιρών ή/και των φορέων της κοινωνίας των πολιτών ή και του μηχανισμού για την ανάπτυξη της κοινωνικής οικονομίας και επιχειρηματικότητας 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charset="0"/>
              <a:buNone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13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</a:t>
            </a: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2</a:t>
            </a:r>
            <a:endParaRPr lang="el-GR" sz="28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6387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8002588" cy="4276725"/>
          </a:xfrm>
        </p:spPr>
        <p:txBody>
          <a:bodyPr/>
          <a:lstStyle/>
          <a:p>
            <a:pPr>
              <a:buNone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Στόχοι:</a:t>
            </a:r>
          </a:p>
          <a:p>
            <a:pPr>
              <a:buNone/>
            </a:pPr>
            <a:endParaRPr lang="el-GR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Αντιμετώπιση της διαρκώς αυξανόμενης ανεργίας των νέων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και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στη βιώσιμη ένταξή τους στην αγορά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εργασίας.</a:t>
            </a:r>
          </a:p>
          <a:p>
            <a:pPr>
              <a:buNone/>
            </a:pPr>
            <a:endParaRPr lang="el-GR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>
              <a:buNone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	</a:t>
            </a: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Σύνδεση με:</a:t>
            </a:r>
          </a:p>
          <a:p>
            <a:pPr>
              <a:buNone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	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Πρωτοβουλία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για την Απασχόληση των Νέων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-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Youth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Employment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Initiative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και </a:t>
            </a:r>
          </a:p>
          <a:p>
            <a:pPr>
              <a:buNone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	Εγγυήσεις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για τη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Νεολαία-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Youth Guarantee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. 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>
              <a:buNone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14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2</a:t>
            </a:r>
            <a:endParaRPr lang="el-GR" sz="2800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744538" y="1600201"/>
            <a:ext cx="7427912" cy="240030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sz="2400" b="1" u="sng" dirty="0" smtClean="0">
                <a:solidFill>
                  <a:schemeClr val="accent1">
                    <a:lumMod val="50000"/>
                  </a:schemeClr>
                </a:solidFill>
              </a:rPr>
              <a:t>Ωφελούμενοι: </a:t>
            </a:r>
            <a:endParaRPr lang="el-GR" sz="2400" b="1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   Νέοι έως 29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</a:rPr>
              <a:t>ετών και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ειδικότερα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αυτών που βρίσκονται εκτός εργασίας, εκπαίδευσης ή κατάρτισης 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15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2 </a:t>
            </a:r>
            <a:endParaRPr lang="el-GR" sz="28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sz="2400" b="1" u="sng" dirty="0" smtClean="0">
                <a:solidFill>
                  <a:schemeClr val="accent1">
                    <a:lumMod val="50000"/>
                  </a:schemeClr>
                </a:solidFill>
              </a:rPr>
              <a:t>Ενδεικτικές Δράσεις</a:t>
            </a:r>
            <a:r>
              <a:rPr lang="el-GR" sz="2400" b="1" u="sng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en-US" sz="2400" b="1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i="1" dirty="0" err="1" smtClean="0">
                <a:solidFill>
                  <a:schemeClr val="accent1">
                    <a:lumMod val="50000"/>
                  </a:schemeClr>
                </a:solidFill>
              </a:rPr>
              <a:t>Στοχευμένα</a:t>
            </a:r>
            <a:r>
              <a:rPr lang="el-GR" sz="2400" i="1" dirty="0" smtClean="0">
                <a:solidFill>
                  <a:schemeClr val="accent1">
                    <a:lumMod val="50000"/>
                  </a:schemeClr>
                </a:solidFill>
              </a:rPr>
              <a:t> Προγράμματα κατάρτισης σε επιλεγμένους τομείς  της ελληνικής οικονομίας που οδηγούν σε πιστοποίηση γνώσεων και δεξιοτήτων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i="1" dirty="0" smtClean="0">
                <a:solidFill>
                  <a:schemeClr val="accent1">
                    <a:lumMod val="50000"/>
                  </a:schemeClr>
                </a:solidFill>
              </a:rPr>
              <a:t>Επιταγή εισόδου για νέους σε ιδιωτικές επιχειρήσεις για απόκτηση εργασιακής εμπειρίας (15-29), μέσω ολοκληρωμένων παρεμβάσεων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i="1" dirty="0" smtClean="0">
                <a:solidFill>
                  <a:schemeClr val="accent1">
                    <a:lumMod val="50000"/>
                  </a:schemeClr>
                </a:solidFill>
              </a:rPr>
              <a:t>Ενίσχυση επιχειρηματικότητας των νέων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400" i="1" dirty="0" smtClean="0">
                <a:solidFill>
                  <a:schemeClr val="accent1">
                    <a:lumMod val="50000"/>
                  </a:schemeClr>
                </a:solidFill>
              </a:rPr>
              <a:t>Θερμοκοιτίδες επιχειρήσεων</a:t>
            </a:r>
            <a:endParaRPr lang="el-G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16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Άξονας Παρέμβασης 3 </a:t>
            </a:r>
            <a:endParaRPr lang="el-GR" sz="2800" b="1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9459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</a:rPr>
              <a:t>Στόχοι: </a:t>
            </a:r>
          </a:p>
          <a:p>
            <a:pPr>
              <a:buFont typeface="Arial" charset="0"/>
              <a:buNone/>
            </a:pPr>
            <a:endParaRPr lang="el-GR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Κ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οινωνική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ένταξη &amp;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καταπολέμηση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της φτώχειας, μέσω κυρίως της ενίσχυσης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ή/ και ανάπτυξης και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προώθησης της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κοινωνικής οικονομίας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και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της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</a:rPr>
              <a:t>κοινωνικής επιχειρηματικότητας.</a:t>
            </a:r>
          </a:p>
          <a:p>
            <a:pPr>
              <a:buFont typeface="Wingdings" pitchFamily="2" charset="2"/>
              <a:buChar char="Ø"/>
            </a:pPr>
            <a:endParaRPr lang="el-GR" dirty="0" smtClean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smtClean="0"/>
              <a:t>15 Απριλίου 2014</a:t>
            </a: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69520289-BD02-467D-A9AE-D2A4C66EF6AB}" type="slidenum">
              <a:rPr lang="el-GR"/>
              <a:pPr>
                <a:defRPr/>
              </a:pPr>
              <a:t>17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Άξονας Παρέμβασης 3 </a:t>
            </a:r>
            <a:endParaRPr lang="el-GR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48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Ωφελούμενοι:  </a:t>
            </a:r>
          </a:p>
          <a:p>
            <a:pPr lvl="1">
              <a:buFont typeface="Arial" charset="0"/>
              <a:buNone/>
            </a:pPr>
            <a:endParaRPr lang="en-U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Ευπαθείς ομάδες 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Πληθυσμού</a:t>
            </a:r>
          </a:p>
          <a:p>
            <a:pPr lvl="1">
              <a:buNone/>
            </a:pPr>
            <a:endParaRPr lang="en-U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Κοινωνικές Συνεταιριστικές Επιχειρήσεις</a:t>
            </a: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18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Άξονας Παρέμβασης 3 </a:t>
            </a:r>
            <a:endParaRPr lang="el-GR" sz="28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21507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Ενδεικτικές Δράσεις:</a:t>
            </a: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Παροχή υποστηρικτικών υπηρεσιών για την ανάπτυξη </a:t>
            </a:r>
            <a:r>
              <a:rPr lang="el-GR" sz="2400" i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Κοιν.Σ.Ε.Π</a:t>
            </a:r>
            <a:endParaRPr lang="el-GR" sz="2400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buFont typeface="Arial" charset="0"/>
              <a:buNone/>
            </a:pPr>
            <a:endParaRPr lang="el-GR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lvl="1"/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Ενίσχυση για την έναρξη δραστηριότητας και τη λειτουργία των </a:t>
            </a:r>
            <a:r>
              <a:rPr lang="el-GR" sz="2400" i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Κοιν.Σ.Ε.Π</a:t>
            </a:r>
            <a:r>
              <a:rPr lang="el-GR" sz="2400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, μέσω επιχορηγήσεων ή/και με την αξιοποίηση νέων χρηματοδοτικών εργαλείων</a:t>
            </a:r>
            <a:endParaRPr lang="el-GR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el-GR" sz="2400" dirty="0" smtClean="0">
              <a:latin typeface="Calibri" pitchFamily="34" charset="0"/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19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1042988" y="1643050"/>
            <a:ext cx="6985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1600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</a:t>
            </a:r>
            <a:r>
              <a:rPr lang="el-GR" sz="24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ΕΚΠΑΙΔΕΥΣΗ</a:t>
            </a:r>
          </a:p>
          <a:p>
            <a:pPr marL="266700" indent="-266700">
              <a:buFont typeface="Wingdings" pitchFamily="2" charset="2"/>
              <a:buChar char="Ø"/>
              <a:defRPr/>
            </a:pPr>
            <a:endParaRPr lang="el-GR" sz="2400" b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ΑΠΑΣΧΟΛΗΣΗ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Ø"/>
              <a:defRPr/>
            </a:pPr>
            <a:endParaRPr lang="en-US" sz="2400" b="1" i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defRPr/>
            </a:pPr>
            <a:r>
              <a:rPr lang="el-GR" sz="2400" b="1" i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    </a:t>
            </a:r>
            <a:r>
              <a:rPr lang="el-GR" sz="2400" b="1" i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με αλληλοσυμπληρούμενη υλοποίηση των δράσεων </a:t>
            </a:r>
            <a:endParaRPr lang="el-GR" sz="2400" b="1" i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defRPr/>
            </a:pPr>
            <a:endParaRPr lang="el-GR" sz="2400" b="1" i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defRPr/>
            </a:pPr>
            <a:r>
              <a:rPr lang="el-GR" sz="2400" b="1" i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    για </a:t>
            </a:r>
            <a:r>
              <a:rPr lang="el-GR" sz="2400" b="1" i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την ανάπτυξη &amp; ενίσχυση του ανθρώπινου δυναμικού </a:t>
            </a:r>
            <a:endParaRPr lang="el-GR" sz="1600" i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4" name="TextBox 32"/>
          <p:cNvSpPr txBox="1"/>
          <p:nvPr/>
        </p:nvSpPr>
        <p:spPr>
          <a:xfrm>
            <a:off x="395288" y="476250"/>
            <a:ext cx="82026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l-GR" sz="2800" b="1" dirty="0" smtClean="0">
                <a:solidFill>
                  <a:srgbClr val="254061"/>
                </a:solidFill>
                <a:latin typeface="Corbel" pitchFamily="34" charset="0"/>
              </a:rPr>
              <a:t>Κοινό Πλαίσιο Αναφοράς Εργασίας και Εκπαίδευσης</a:t>
            </a:r>
            <a:endParaRPr lang="en-US" sz="2800" b="1" dirty="0">
              <a:solidFill>
                <a:srgbClr val="254061"/>
              </a:solidFill>
              <a:latin typeface="Calibri" pitchFamily="34" charset="0"/>
            </a:endParaRPr>
          </a:p>
        </p:txBody>
      </p:sp>
      <p:sp>
        <p:nvSpPr>
          <p:cNvPr id="8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9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10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2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Μεταβατικό Διάστημα</a:t>
            </a:r>
            <a:endParaRPr lang="el-GR" sz="2800" b="1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22531" name="2 - Θέση περιεχομένου"/>
          <p:cNvSpPr>
            <a:spLocks noGrp="1"/>
          </p:cNvSpPr>
          <p:nvPr>
            <p:ph idx="1"/>
          </p:nvPr>
        </p:nvSpPr>
        <p:spPr>
          <a:xfrm>
            <a:off x="889000" y="1600201"/>
            <a:ext cx="7499350" cy="325756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l-GR" sz="2400" b="1" u="sng" dirty="0" err="1" smtClean="0">
                <a:solidFill>
                  <a:schemeClr val="tx2">
                    <a:lumMod val="75000"/>
                  </a:schemeClr>
                </a:solidFill>
              </a:rPr>
              <a:t>Εμπροσθοβαρείς</a:t>
            </a: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</a:rPr>
              <a:t> Δράσεις</a:t>
            </a:r>
          </a:p>
          <a:p>
            <a:pPr lvl="2">
              <a:buFont typeface="Arial" charset="0"/>
              <a:buNone/>
            </a:pPr>
            <a:endParaRPr lang="el-GR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2">
              <a:buFont typeface="Wingdings" pitchFamily="2" charset="2"/>
              <a:buChar char="ü"/>
            </a:pPr>
            <a:r>
              <a:rPr lang="el-GR" dirty="0" smtClean="0">
                <a:solidFill>
                  <a:schemeClr val="tx2">
                    <a:lumMod val="75000"/>
                  </a:schemeClr>
                </a:solidFill>
              </a:rPr>
              <a:t>Στήριξη ευάλωτων κοινωνικά ομάδων</a:t>
            </a:r>
          </a:p>
          <a:p>
            <a:pPr lvl="2">
              <a:buFont typeface="Wingdings" pitchFamily="2" charset="2"/>
              <a:buChar char="ü"/>
            </a:pPr>
            <a:r>
              <a:rPr lang="el-GR" dirty="0" smtClean="0">
                <a:solidFill>
                  <a:schemeClr val="tx2">
                    <a:lumMod val="75000"/>
                  </a:schemeClr>
                </a:solidFill>
              </a:rPr>
              <a:t>Εφαρμογή ενεργητικών πολιτικών απασχόλησης</a:t>
            </a:r>
          </a:p>
          <a:p>
            <a:pPr lvl="1">
              <a:buFont typeface="Arial" charset="0"/>
              <a:buNone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20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2000239"/>
            <a:ext cx="8043890" cy="3500463"/>
          </a:xfrm>
        </p:spPr>
        <p:txBody>
          <a:bodyPr/>
          <a:lstStyle/>
          <a:p>
            <a:pPr algn="ctr">
              <a:buNone/>
            </a:pPr>
            <a:endParaRPr lang="el-GR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endParaRPr lang="el-GR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r>
              <a:rPr lang="el-GR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Σας ευχαριστώ για την προσοχή σας</a:t>
            </a:r>
          </a:p>
          <a:p>
            <a:pPr algn="ctr"/>
            <a:endParaRPr lang="el-GR" dirty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21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395288" y="1196752"/>
            <a:ext cx="860425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Wingdings" pitchFamily="2" charset="2"/>
              <a:buChar char="ü"/>
              <a:defRPr/>
            </a:pPr>
            <a:endParaRPr lang="el-GR" sz="24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ü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Μείωση της ανεργίας</a:t>
            </a:r>
          </a:p>
          <a:p>
            <a:pPr marL="266700" indent="-266700" algn="just">
              <a:defRPr/>
            </a:pPr>
            <a:endParaRPr lang="el-GR" sz="2400" b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ü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Ενίσχυση της κοινωνικής συνοχής </a:t>
            </a:r>
          </a:p>
          <a:p>
            <a:pPr marL="266700" indent="-266700" algn="just">
              <a:buFont typeface="Wingdings" pitchFamily="2" charset="2"/>
              <a:buChar char="ü"/>
              <a:defRPr/>
            </a:pPr>
            <a:endParaRPr lang="el-GR" sz="24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ü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Δημιουργία ποιοτικών δυνατοτήτων εκπαίδευσης</a:t>
            </a:r>
          </a:p>
          <a:p>
            <a:pPr marL="266700" indent="-266700" algn="just">
              <a:buFont typeface="Wingdings" pitchFamily="2" charset="2"/>
              <a:buChar char="ü"/>
              <a:defRPr/>
            </a:pPr>
            <a:endParaRPr lang="el-GR" sz="24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ü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Αναβάθμιση δεξιοτήτων </a:t>
            </a:r>
          </a:p>
          <a:p>
            <a:pPr marL="266700" indent="-266700" algn="just">
              <a:buFont typeface="Wingdings" pitchFamily="2" charset="2"/>
              <a:buChar char="ü"/>
              <a:defRPr/>
            </a:pPr>
            <a:endParaRPr lang="el-GR" sz="24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 algn="just">
              <a:buFont typeface="Wingdings" pitchFamily="2" charset="2"/>
              <a:buChar char="ü"/>
              <a:defRPr/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Βιώσιμη Απασχόληση για όλους</a:t>
            </a:r>
          </a:p>
          <a:p>
            <a:pPr marL="266700" indent="-266700" algn="just">
              <a:buFont typeface="Wingdings" pitchFamily="2" charset="2"/>
              <a:buChar char="ü"/>
              <a:defRPr/>
            </a:pPr>
            <a:endParaRPr lang="el-GR" sz="2400" b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5123" name="TextBox 32"/>
          <p:cNvSpPr txBox="1">
            <a:spLocks noChangeArrowheads="1"/>
          </p:cNvSpPr>
          <p:nvPr/>
        </p:nvSpPr>
        <p:spPr bwMode="auto">
          <a:xfrm>
            <a:off x="611188" y="549275"/>
            <a:ext cx="8104216" cy="52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l-GR" sz="2800" b="1" dirty="0">
                <a:solidFill>
                  <a:srgbClr val="254061"/>
                </a:solidFill>
                <a:latin typeface="Corbel" pitchFamily="34" charset="0"/>
              </a:rPr>
              <a:t>Στόχοι νέου Επιχειρησιακού Προγράμματος</a:t>
            </a:r>
            <a:endParaRPr lang="en-US" sz="2800" b="1" dirty="0">
              <a:solidFill>
                <a:srgbClr val="254061"/>
              </a:solidFill>
              <a:latin typeface="Corbel" pitchFamily="34" charset="0"/>
            </a:endParaRPr>
          </a:p>
        </p:txBody>
      </p:sp>
      <p:sp>
        <p:nvSpPr>
          <p:cNvPr id="8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9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10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3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785786" y="285728"/>
            <a:ext cx="7443814" cy="1131910"/>
          </a:xfrm>
        </p:spPr>
        <p:txBody>
          <a:bodyPr/>
          <a:lstStyle/>
          <a:p>
            <a:r>
              <a:rPr lang="el-GR" sz="2800" b="1" dirty="0" smtClean="0">
                <a:solidFill>
                  <a:srgbClr val="254061"/>
                </a:solidFill>
                <a:latin typeface="Corbel" pitchFamily="34" charset="0"/>
              </a:rPr>
              <a:t>Περιβάλλον σχεδιασμού του Ε.Π.</a:t>
            </a:r>
            <a:endParaRPr lang="el-GR" sz="2800" b="1" dirty="0" smtClean="0">
              <a:solidFill>
                <a:srgbClr val="254061"/>
              </a:solidFill>
              <a:latin typeface="Corbel" pitchFamily="34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628775"/>
            <a:ext cx="7618412" cy="415767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Μνημόνιο συνεννόησης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«Ευρώπη 2020»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Κείμενο θέσεων Ε.Ε. για το νέο ΕΣΠΑ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(Position Paper)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Εγγύηση για τους Νέους και Πρωτοβουλία για την Απασχόληση των Νέων (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Youth Guarantee /Youth Employment Initiative</a:t>
            </a: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l-GR" sz="26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Παρεμβάσεις 2007-2013</a:t>
            </a:r>
            <a:endParaRPr lang="en-US" sz="26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l-GR" sz="2600" b="1" dirty="0" smtClean="0">
              <a:latin typeface="Corbel" pitchFamily="34" charset="0"/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4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395288" y="2276475"/>
            <a:ext cx="860425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2400" dirty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Λήψη άμεσων, βραχυπρόθεσμων μέτρων καταπολέμησης της ανεργίας και ενίσχυση της απασχόλησης για το σύνολο του εργατικού </a:t>
            </a: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δυναμικού. Με  έμφαση σε ειδικές ομάδες με μεγάλα ποσοστά ανεργίας.</a:t>
            </a:r>
          </a:p>
          <a:p>
            <a:pPr marL="266700" indent="-266700">
              <a:defRPr/>
            </a:pPr>
            <a:endParaRPr lang="el-GR" sz="2400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 </a:t>
            </a:r>
            <a:r>
              <a:rPr lang="el-GR" sz="2400" dirty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Ανάπτυξη των γνώσεων και δεξιοτήτων των ανέργων, μέσω προγραμμάτων που οδηγούν σε πιστοποίηση.</a:t>
            </a:r>
          </a:p>
          <a:p>
            <a:pPr marL="266700" indent="-266700">
              <a:buFont typeface="Wingdings" pitchFamily="2" charset="2"/>
              <a:buChar char="Ø"/>
              <a:defRPr/>
            </a:pPr>
            <a:endParaRPr lang="el-GR" sz="2400" dirty="0">
              <a:latin typeface="Corbel" pitchFamily="34" charset="0"/>
            </a:endParaRPr>
          </a:p>
        </p:txBody>
      </p:sp>
      <p:sp>
        <p:nvSpPr>
          <p:cNvPr id="8195" name="TextBox 32"/>
          <p:cNvSpPr txBox="1">
            <a:spLocks noChangeArrowheads="1"/>
          </p:cNvSpPr>
          <p:nvPr/>
        </p:nvSpPr>
        <p:spPr bwMode="auto">
          <a:xfrm>
            <a:off x="395288" y="476250"/>
            <a:ext cx="8202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800" b="1" i="1" dirty="0">
                <a:solidFill>
                  <a:srgbClr val="254061"/>
                </a:solidFill>
                <a:latin typeface="Corbel" pitchFamily="34" charset="0"/>
              </a:rPr>
              <a:t>Αναπτυξιακές Ανάγκες </a:t>
            </a:r>
            <a:endParaRPr lang="el-GR" sz="2800" b="1" i="1" dirty="0" smtClean="0">
              <a:solidFill>
                <a:srgbClr val="254061"/>
              </a:solidFill>
              <a:latin typeface="Corbel" pitchFamily="34" charset="0"/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5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395288" y="2276475"/>
            <a:ext cx="860425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2400" dirty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Εκσυγχρονισμός και περαιτέρω ενίσχυση των θεσμών της αγοράς εργασίας.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>
              <a:buFont typeface="Wingdings" pitchFamily="2" charset="2"/>
              <a:buChar char="Ø"/>
              <a:defRPr/>
            </a:pPr>
            <a:endParaRPr lang="el-GR" sz="2400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  <a:p>
            <a:pPr marL="266700" indent="-266700">
              <a:buFont typeface="Wingdings" pitchFamily="2" charset="2"/>
              <a:buChar char="Ø"/>
              <a:defRPr/>
            </a:pPr>
            <a:r>
              <a:rPr lang="el-GR" sz="2400" dirty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 Ενίσχυση της κοινωνικής συνοχής και της κοινωνικής ένταξης ευπαθών ομάδων του πληθυσμού </a:t>
            </a:r>
          </a:p>
        </p:txBody>
      </p:sp>
      <p:sp>
        <p:nvSpPr>
          <p:cNvPr id="10243" name="TextBox 32"/>
          <p:cNvSpPr txBox="1">
            <a:spLocks noChangeArrowheads="1"/>
          </p:cNvSpPr>
          <p:nvPr/>
        </p:nvSpPr>
        <p:spPr bwMode="auto">
          <a:xfrm>
            <a:off x="395288" y="476250"/>
            <a:ext cx="8202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800" b="1" i="1" dirty="0" smtClean="0">
                <a:solidFill>
                  <a:srgbClr val="254061"/>
                </a:solidFill>
                <a:latin typeface="Corbel" pitchFamily="34" charset="0"/>
              </a:rPr>
              <a:t>Αναπτυξιακές Ανάγκες </a:t>
            </a:r>
            <a:endParaRPr lang="el-GR" sz="2800" b="1" i="1" dirty="0" smtClean="0">
              <a:solidFill>
                <a:srgbClr val="254061"/>
              </a:solidFill>
              <a:latin typeface="Corbel" pitchFamily="34" charset="0"/>
            </a:endParaRPr>
          </a:p>
        </p:txBody>
      </p:sp>
      <p:sp>
        <p:nvSpPr>
          <p:cNvPr id="8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9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10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6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br>
              <a:rPr lang="en-US" dirty="0" smtClean="0"/>
            </a:br>
            <a:r>
              <a:rPr lang="el-GR" sz="28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Ταυτότητα του νέου Ε.Π.</a:t>
            </a:r>
            <a:r>
              <a:rPr lang="el-GR" dirty="0" smtClean="0"/>
              <a:t/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7901014" cy="4565103"/>
          </a:xfrm>
        </p:spPr>
        <p:txBody>
          <a:bodyPr/>
          <a:lstStyle/>
          <a:p>
            <a:pPr algn="ctr">
              <a:buNone/>
            </a:pPr>
            <a:r>
              <a:rPr lang="el-GR" dirty="0" smtClean="0"/>
              <a:t>    </a:t>
            </a:r>
            <a:r>
              <a:rPr lang="el-GR" sz="2600" dirty="0" smtClean="0"/>
              <a:t>Προϋπολογισμός:</a:t>
            </a:r>
            <a:r>
              <a:rPr lang="en-US" sz="2600" dirty="0" smtClean="0"/>
              <a:t>	</a:t>
            </a:r>
          </a:p>
          <a:p>
            <a:pPr algn="ctr">
              <a:buNone/>
            </a:pP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</a:rPr>
              <a:t>2.104.926.538</a:t>
            </a: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</a:t>
            </a: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€</a:t>
            </a:r>
            <a:endParaRPr lang="en-US" sz="26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(πόροι ΕΚΤ και 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Youth Employment initiative – 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YEI)</a:t>
            </a:r>
            <a:endParaRPr lang="el-GR" sz="26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>
              <a:buNone/>
            </a:pPr>
            <a:endParaRPr lang="el-GR" sz="36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Το ΕΠ είναι </a:t>
            </a:r>
            <a:r>
              <a:rPr lang="el-GR" sz="2600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πολυτομεακό</a:t>
            </a:r>
            <a:r>
              <a:rPr lang="el-GR" sz="2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και </a:t>
            </a:r>
            <a:r>
              <a:rPr lang="el-GR" sz="2600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μονοταμειακό</a:t>
            </a:r>
            <a:endParaRPr lang="el-GR" sz="26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algn="ctr">
              <a:buNone/>
            </a:pPr>
            <a:endParaRPr lang="en-US" sz="36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algn="ctr">
              <a:buNone/>
            </a:pPr>
            <a:endParaRPr lang="el-GR" sz="3600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7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1785918" y="260649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800" b="1" i="1" dirty="0" smtClean="0">
                <a:solidFill>
                  <a:srgbClr val="254061"/>
                </a:solidFill>
                <a:latin typeface="Corbel" pitchFamily="34" charset="0"/>
              </a:rPr>
              <a:t>Άξονες Παρέμβασης του νέου </a:t>
            </a:r>
            <a:r>
              <a:rPr lang="el-GR" sz="2800" b="1" i="1" dirty="0" smtClean="0">
                <a:solidFill>
                  <a:srgbClr val="254061"/>
                </a:solidFill>
                <a:latin typeface="Corbel" pitchFamily="34" charset="0"/>
              </a:rPr>
              <a:t>Ε.Π.</a:t>
            </a:r>
            <a:endParaRPr lang="en-US" sz="2800" b="1" dirty="0">
              <a:solidFill>
                <a:srgbClr val="254061"/>
              </a:solidFill>
              <a:latin typeface="Corbel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1142976" y="980728"/>
            <a:ext cx="657229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Α.Π1: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Βελτίωση Προοπτικών Απασχόλησης 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&amp; 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	Δεξιοτήτων Ανθρώπινου Δυναμικού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2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: 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Διευκόλυνση της Πρόσβασης στην 	Απασχόληση  των Νέων έως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29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Ετών</a:t>
            </a:r>
          </a:p>
          <a:p>
            <a:pPr>
              <a:spcBef>
                <a:spcPts val="600"/>
              </a:spcBef>
              <a:defRPr/>
            </a:pP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3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 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Ενίσχυση της Κοινωνικής Συνοχής 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&amp;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της  	Κοινωνικής Ένταξης με Έμφαση στην Προώθηση 	της Κοινωνικής Οικονομίας</a:t>
            </a:r>
            <a:endParaRPr lang="el-GR" sz="2000" b="1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 4: 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Βελτίωση της Ποιότητας &amp; της  	Αποτελεσματικότητας του Εκπαιδευτικού  	Συστήματος &amp; Ενίσχυση 	της Έρευνας &amp; 	Καινοτομίας</a:t>
            </a:r>
            <a:endParaRPr lang="el-GR" sz="2000" b="1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Α.Π. 5: 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Ανάπτυξη της Διά Βίου Μάθησης  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&amp;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	Βελτίωση της Συνάφειας μεταξύ Εκπαίδευσης  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&amp; 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	Αγοράς Εργασίας</a:t>
            </a:r>
          </a:p>
          <a:p>
            <a:pPr>
              <a:spcBef>
                <a:spcPts val="600"/>
              </a:spcBef>
              <a:defRPr/>
            </a:pP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Α.Π.6 </a:t>
            </a:r>
            <a:r>
              <a:rPr lang="el-GR" sz="2000" b="1" dirty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: 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	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Τεχνική Βοήθεια</a:t>
            </a:r>
            <a:endParaRPr lang="el-GR" sz="2000" b="1" dirty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9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10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8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latin typeface="Corbel" pitchFamily="34" charset="0"/>
              </a:rPr>
              <a:t>Άξονας Παρέμβασης 1</a:t>
            </a:r>
            <a:endParaRPr lang="el-GR" sz="2800" b="1" dirty="0" smtClean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5" name="4 - Θέση περιεχομένου"/>
          <p:cNvSpPr>
            <a:spLocks noGrp="1"/>
          </p:cNvSpPr>
          <p:nvPr>
            <p:ph idx="1"/>
          </p:nvPr>
        </p:nvSpPr>
        <p:spPr>
          <a:xfrm>
            <a:off x="827088" y="1773238"/>
            <a:ext cx="7561262" cy="3887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</a:rPr>
              <a:t>Στόχοι </a:t>
            </a:r>
            <a:r>
              <a:rPr lang="el-GR" sz="2800" u="sng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el-GR" sz="28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800" dirty="0" smtClean="0"/>
              <a:t>  </a:t>
            </a:r>
            <a:r>
              <a:rPr lang="el-GR" sz="2800" dirty="0" smtClean="0">
                <a:solidFill>
                  <a:schemeClr val="accent1">
                    <a:lumMod val="50000"/>
                  </a:schemeClr>
                </a:solidFill>
              </a:rPr>
              <a:t>Μείωση της ανεργίας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800" dirty="0" smtClean="0">
                <a:solidFill>
                  <a:schemeClr val="accent1">
                    <a:lumMod val="50000"/>
                  </a:schemeClr>
                </a:solidFill>
              </a:rPr>
              <a:t> Αύξηση της απασχόλησης 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800" dirty="0" smtClean="0">
                <a:solidFill>
                  <a:schemeClr val="accent1">
                    <a:lumMod val="50000"/>
                  </a:schemeClr>
                </a:solidFill>
              </a:rPr>
              <a:t>Ισότιμη πρόσβαση στην αγορά εργασίας &amp;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800" dirty="0" smtClean="0">
                <a:solidFill>
                  <a:schemeClr val="accent1">
                    <a:lumMod val="50000"/>
                  </a:schemeClr>
                </a:solidFill>
              </a:rPr>
              <a:t>Δημιουργία βιώσιμων θέσεων εργασίας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l-GR" sz="2800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l-GR" dirty="0" smtClean="0"/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5202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ΗΜΕΡΙΔΑ ΔΙΑΒΟΥΛΕΥΣΗΣ</a:t>
            </a:r>
          </a:p>
          <a:p>
            <a:pPr>
              <a:defRPr/>
            </a:pPr>
            <a:r>
              <a:rPr lang="el-GR" dirty="0" smtClean="0"/>
              <a:t>15 Απριλίου 2014</a:t>
            </a:r>
            <a:endParaRPr lang="el-GR" dirty="0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4563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dirty="0" smtClean="0"/>
              <a:t>Ε.Π. «Ανάπτυξη Ανθρώπινου Δυναμικού, Εκπαίδευση &amp;Δια Βίου Μάθηση» 2014- 2020</a:t>
            </a:r>
            <a:endParaRPr lang="el-GR" dirty="0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115FE-ED43-4718-A14C-EBED58424021}" type="slidenum">
              <a:rPr lang="el-GR"/>
              <a:pPr>
                <a:defRPr/>
              </a:pPr>
              <a:t>9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1683</Words>
  <Application>Microsoft Office PowerPoint</Application>
  <PresentationFormat>Προβολή στην οθόνη (4:3)</PresentationFormat>
  <Paragraphs>262</Paragraphs>
  <Slides>21</Slides>
  <Notes>4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21</vt:i4>
      </vt:variant>
    </vt:vector>
  </HeadingPairs>
  <TitlesOfParts>
    <vt:vector size="22" baseType="lpstr">
      <vt:lpstr>Θέμα του Office</vt:lpstr>
      <vt:lpstr>Διαφάνεια 1</vt:lpstr>
      <vt:lpstr>Διαφάνεια 2</vt:lpstr>
      <vt:lpstr>Διαφάνεια 3</vt:lpstr>
      <vt:lpstr>Περιβάλλον σχεδιασμού του Ε.Π.</vt:lpstr>
      <vt:lpstr>Διαφάνεια 5</vt:lpstr>
      <vt:lpstr>Διαφάνεια 6</vt:lpstr>
      <vt:lpstr>  Ταυτότητα του νέου Ε.Π. </vt:lpstr>
      <vt:lpstr>Διαφάνεια 8</vt:lpstr>
      <vt:lpstr>Άξονας Παρέμβασης 1</vt:lpstr>
      <vt:lpstr>Άξονας Παρέμβασης 1</vt:lpstr>
      <vt:lpstr>Άξονας Παρέμβασης 1</vt:lpstr>
      <vt:lpstr>Άξονας Παρέμβασης 1</vt:lpstr>
      <vt:lpstr>Άξονας Παρέμβασης 1</vt:lpstr>
      <vt:lpstr>Άξονας Παρέμβασης 2</vt:lpstr>
      <vt:lpstr>Άξονας Παρέμβασης 2</vt:lpstr>
      <vt:lpstr>Άξονας Παρέμβασης 2 </vt:lpstr>
      <vt:lpstr>Άξονας Παρέμβασης 3 </vt:lpstr>
      <vt:lpstr>Άξονας Παρέμβασης 3 </vt:lpstr>
      <vt:lpstr>Άξονας Παρέμβασης 3 </vt:lpstr>
      <vt:lpstr>Μεταβατικό Διάστημα</vt:lpstr>
      <vt:lpstr>Διαφάνεια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egian</dc:creator>
  <cp:lastModifiedBy>kexertzoglou</cp:lastModifiedBy>
  <cp:revision>74</cp:revision>
  <dcterms:created xsi:type="dcterms:W3CDTF">2014-04-11T12:50:08Z</dcterms:created>
  <dcterms:modified xsi:type="dcterms:W3CDTF">2014-04-14T16:41:19Z</dcterms:modified>
</cp:coreProperties>
</file>